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6858000" cx="9144000"/>
  <p:notesSz cx="6858000" cy="9144000"/>
  <p:embeddedFontLst>
    <p:embeddedFont>
      <p:font typeface="Metrophobic"/>
      <p:regular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2" Type="http://schemas.openxmlformats.org/officeDocument/2006/relationships/font" Target="fonts/Metrophobic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/>
              <a:t>my talk focuses on automated exploitation for ctfs with existing tools practical automated exploitation for ctf glory</a:t>
            </a:r>
          </a:p>
        </p:txBody>
      </p:sp>
      <p:sp>
        <p:nvSpPr>
          <p:cNvPr id="98" name="Shape 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7" name="Shape 24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show example cde for tools? on slides in pseudo code format </a:t>
            </a:r>
          </a:p>
        </p:txBody>
      </p:sp>
      <p:sp>
        <p:nvSpPr>
          <p:cNvPr id="291" name="Shape 29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5" name="Shape 30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everyone likes to win, especially </a:t>
            </a: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6" name="Shape 37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0" name="Shape 39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which have most support useful for helping us AEG for flags</a:t>
            </a:r>
          </a:p>
        </p:txBody>
      </p:sp>
      <p:sp>
        <p:nvSpPr>
          <p:cNvPr id="400" name="Shape 40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9" name="Shape 40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0" name="Shape 42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7" name="Shape 46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8" name="Shape 47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everyone likes to win, especially </a:t>
            </a: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9" name="Shape 48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models for satisfiable constraint sets </a:t>
            </a:r>
          </a:p>
        </p:txBody>
      </p:sp>
      <p:sp>
        <p:nvSpPr>
          <p:cNvPr id="503" name="Shape 50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2" name="Shape 53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Shape 5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2" name="Shape 54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some tools r best for doing what we want easily, how doing w each tool specifically? (they differ on spectrum slightly - explain)</a:t>
            </a:r>
          </a:p>
        </p:txBody>
      </p:sp>
      <p:sp>
        <p:nvSpPr>
          <p:cNvPr id="552" name="Shape 55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0" name="Shape 57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0" name="Shape 58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some tools r best for doing what we want easily, how doing w each tool specifically? (they differ on spectrum slightly - explain)</a:t>
            </a:r>
          </a:p>
        </p:txBody>
      </p:sp>
      <p:sp>
        <p:nvSpPr>
          <p:cNvPr id="590" name="Shape 59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0" name="Shape 60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everyone likes to win, especially </a:t>
            </a:r>
          </a:p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Shape 6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2" name="Shape 612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2" name="Shape 62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Shape 6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which have most support useful for helping us AEG for flags</a:t>
            </a:r>
          </a:p>
        </p:txBody>
      </p:sp>
      <p:sp>
        <p:nvSpPr>
          <p:cNvPr id="633" name="Shape 633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203200" rtl="0">
              <a:spcBef>
                <a:spcPts val="640"/>
              </a:spcBef>
              <a:buNone/>
            </a:pPr>
            <a:r>
              <a:rPr lang="en-US" sz="1800">
                <a:latin typeface="Metrophobic"/>
                <a:ea typeface="Metrophobic"/>
                <a:cs typeface="Metrophobic"/>
                <a:sym typeface="Metrophobic"/>
              </a:rPr>
              <a:t>Tools to use on binaries aka symbolic or concolic best</a:t>
            </a:r>
          </a:p>
        </p:txBody>
      </p:sp>
      <p:sp>
        <p:nvSpPr>
          <p:cNvPr id="642" name="Shape 642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4" name="Shape 65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4" name="Shape 66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6" name="Shape 6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6" name="Shape 68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3884612" y="8685213"/>
            <a:ext cx="2971800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grepping through VM memory, breaking in replays, running in debugger….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grepping through VM memory, breaking in replays, running in debugger….</a:t>
            </a: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historically manually was most popular</a:t>
            </a: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1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2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3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4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5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6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7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lvl="8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rgbClr val="00B0F0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00B0F0"/>
              </a:buClr>
              <a:buFont typeface="Arial"/>
              <a:buNone/>
              <a:defRPr/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304800" y="3733800"/>
            <a:ext cx="8534399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 rot="5400000">
            <a:off x="2308949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rgbClr val="BFBFBF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rgbClr val="BFBFBF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rgbClr val="BFBFBF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rgbClr val="BFBFBF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rgbClr val="BFBFBF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cxnSp>
        <p:nvCxnSpPr>
          <p:cNvPr id="86" name="Shape 86"/>
          <p:cNvCxnSpPr/>
          <p:nvPr/>
        </p:nvCxnSpPr>
        <p:spPr>
          <a:xfrm>
            <a:off x="304800" y="1524000"/>
            <a:ext cx="8534399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 rot="5400000">
            <a:off x="4732349" y="2171687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 rot="5400000">
            <a:off x="541350" y="190488"/>
            <a:ext cx="5851500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rgbClr val="BFBFBF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rgbClr val="BFBFBF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rgbClr val="BFBFBF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rgbClr val="BFBFBF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rgbClr val="BFBFBF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0" y="5875079"/>
            <a:ext cx="8686800" cy="6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457200" y="5875079"/>
            <a:ext cx="8229600" cy="69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rgbClr val="BFBFBF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rgbClr val="BFBFBF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rgbClr val="BFBFBF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rgbClr val="BFBFBF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rgbClr val="BFBFBF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cxnSp>
        <p:nvCxnSpPr>
          <p:cNvPr id="31" name="Shape 31"/>
          <p:cNvCxnSpPr/>
          <p:nvPr/>
        </p:nvCxnSpPr>
        <p:spPr>
          <a:xfrm>
            <a:off x="304800" y="1524000"/>
            <a:ext cx="8534399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00B0F0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00B0F0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648200" y="1600200"/>
            <a:ext cx="4038599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304800" y="1524000"/>
            <a:ext cx="8534399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57200" y="1535112"/>
            <a:ext cx="4040099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57200" y="2174875"/>
            <a:ext cx="4040099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3" type="body"/>
          </p:nvPr>
        </p:nvSpPr>
        <p:spPr>
          <a:xfrm>
            <a:off x="4645025" y="1535112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304800" y="1524000"/>
            <a:ext cx="8534399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spcBef>
                <a:spcPts val="0"/>
              </a:spcBef>
              <a:buClr>
                <a:srgbClr val="00B0F0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304800" y="1524000"/>
            <a:ext cx="8534399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73050"/>
            <a:ext cx="3008399" cy="116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575050" y="273050"/>
            <a:ext cx="5111699" cy="585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2" type="body"/>
          </p:nvPr>
        </p:nvSpPr>
        <p:spPr>
          <a:xfrm>
            <a:off x="457200" y="1435100"/>
            <a:ext cx="3008399" cy="469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1792288" y="4800600"/>
            <a:ext cx="5486399" cy="5666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1792288" y="5367337"/>
            <a:ext cx="5486399" cy="804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5486400" y="29670"/>
            <a:ext cx="4495800" cy="7497000"/>
          </a:xfrm>
          <a:prstGeom prst="rect">
            <a:avLst/>
          </a:prstGeom>
          <a:blipFill rotWithShape="1">
            <a:blip r:embed="rId1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5486400" y="29670"/>
            <a:ext cx="4495800" cy="7497000"/>
          </a:xfrm>
          <a:prstGeom prst="rect">
            <a:avLst/>
          </a:prstGeom>
          <a:blipFill rotWithShape="1">
            <a:blip r:embed="rId1">
              <a:alphaModFix amt="2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Shape 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rgbClr val="00B0F0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rgbClr val="BFBFBF"/>
              </a:buClr>
              <a:buFont typeface="Arial"/>
              <a:buChar char="•"/>
              <a:defRPr/>
            </a:lvl1pPr>
            <a:lvl2pPr indent="-107950" lvl="1" marL="742950" marR="0" rtl="0" algn="l">
              <a:spcBef>
                <a:spcPts val="560"/>
              </a:spcBef>
              <a:buClr>
                <a:srgbClr val="BFBFBF"/>
              </a:buClr>
              <a:buFont typeface="Arial"/>
              <a:buChar char="–"/>
              <a:defRPr/>
            </a:lvl2pPr>
            <a:lvl3pPr indent="-76200" lvl="2" marL="1143000" marR="0" rtl="0" algn="l">
              <a:spcBef>
                <a:spcPts val="480"/>
              </a:spcBef>
              <a:buClr>
                <a:srgbClr val="BFBFBF"/>
              </a:buClr>
              <a:buFont typeface="Arial"/>
              <a:buChar char="•"/>
              <a:defRPr/>
            </a:lvl3pPr>
            <a:lvl4pPr indent="-101600" lvl="3" marL="1600200" marR="0" rtl="0" algn="l">
              <a:spcBef>
                <a:spcPts val="400"/>
              </a:spcBef>
              <a:buClr>
                <a:srgbClr val="BFBFBF"/>
              </a:buClr>
              <a:buFont typeface="Arial"/>
              <a:buChar char="–"/>
              <a:defRPr/>
            </a:lvl4pPr>
            <a:lvl5pPr indent="-101600" lvl="4" marL="2057400" marR="0" rtl="0" algn="l">
              <a:spcBef>
                <a:spcPts val="400"/>
              </a:spcBef>
              <a:buClr>
                <a:srgbClr val="BFBFBF"/>
              </a:buClr>
              <a:buFont typeface="Arial"/>
              <a:buChar char="»"/>
              <a:defRPr/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6356350"/>
            <a:ext cx="28956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304800" y="6248400"/>
            <a:ext cx="8534399" cy="0"/>
          </a:xfrm>
          <a:prstGeom prst="straightConnector1">
            <a:avLst/>
          </a:prstGeom>
          <a:noFill/>
          <a:ln cap="flat" cmpd="sng" w="9525">
            <a:solidFill>
              <a:srgbClr val="45AAC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4.jpg"/><Relationship Id="rId4" Type="http://schemas.openxmlformats.org/officeDocument/2006/relationships/image" Target="../media/image05.jpg"/><Relationship Id="rId5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8.png"/><Relationship Id="rId4" Type="http://schemas.openxmlformats.org/officeDocument/2006/relationships/image" Target="../media/image1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hyperlink" Target="http://openwall.info/wiki/_media/people/jvanegue/files/aegc_vanegue.pdf" TargetMode="External"/><Relationship Id="rId10" Type="http://schemas.openxmlformats.org/officeDocument/2006/relationships/hyperlink" Target="http://www.grammatech.com/blog/hybrid-concolic-execution-part-1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cs.umd.edu/class/spring2013/cmsc631/lectures/symbolic-exec.pdf" TargetMode="External"/><Relationship Id="rId4" Type="http://schemas.openxmlformats.org/officeDocument/2006/relationships/hyperlink" Target="https://www.utdallas.edu/~zxl111930/spring2012/public/lec4.pdf" TargetMode="External"/><Relationship Id="rId9" Type="http://schemas.openxmlformats.org/officeDocument/2006/relationships/hyperlink" Target="https://github.com/trailofbits/domtresat" TargetMode="External"/><Relationship Id="rId5" Type="http://schemas.openxmlformats.org/officeDocument/2006/relationships/hyperlink" Target="http://web.mit.edu/16.399/www/lecture_01-intro/Cousot_MIT_2005_Course_01_4-1.pdf" TargetMode="External"/><Relationship Id="rId6" Type="http://schemas.openxmlformats.org/officeDocument/2006/relationships/hyperlink" Target="http://homepage.cs.uiowa.edu/~tinelli/classes/seminar/Cousot--A%20Tutorial%20on%20AI.pdf" TargetMode="External"/><Relationship Id="rId7" Type="http://schemas.openxmlformats.org/officeDocument/2006/relationships/hyperlink" Target="https://github.com/angr/angr-doc" TargetMode="External"/><Relationship Id="rId8" Type="http://schemas.openxmlformats.org/officeDocument/2006/relationships/hyperlink" Target="https://github.com/llvm-mirror/llvm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mailto:sophia@trailofbits.com" TargetMode="External"/><Relationship Id="rId4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1.png"/><Relationship Id="rId4" Type="http://schemas.openxmlformats.org/officeDocument/2006/relationships/image" Target="../media/image02.jpg"/><Relationship Id="rId5" Type="http://schemas.openxmlformats.org/officeDocument/2006/relationships/image" Target="../media/image0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7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491250" y="763900"/>
            <a:ext cx="8161499" cy="148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-US" sz="6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Automatic Exploit Generation</a:t>
            </a:r>
          </a:p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1454850" y="2763750"/>
            <a:ext cx="6234299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an Odyssey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2830775" y="4913825"/>
            <a:ext cx="3792299" cy="10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Sophia D’Antoine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CanSecWest 2016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75" y="-75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/>
        </p:nvSpPr>
        <p:spPr>
          <a:xfrm>
            <a:off x="1030200" y="2990850"/>
            <a:ext cx="70836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Automated Exploitation</a:t>
            </a:r>
          </a:p>
          <a:p>
            <a:pPr lvl="0" rtl="0" algn="ctr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Agenda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457200" y="13716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914400" rtl="0">
              <a:spcBef>
                <a:spcPts val="0"/>
              </a:spcBef>
              <a:buClr>
                <a:schemeClr val="accent3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Intro</a:t>
            </a:r>
          </a:p>
          <a:p>
            <a:pPr indent="-381000" lvl="0" marL="914400" rtl="0">
              <a:spcBef>
                <a:spcPts val="0"/>
              </a:spcBef>
              <a:buClr>
                <a:srgbClr val="00F0BC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Automating Exploitation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what, how?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the target</a:t>
            </a:r>
          </a:p>
          <a:p>
            <a:pPr indent="-381000" lvl="0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chemeClr val="accent6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background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types we care about  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how this helps with AEG</a:t>
            </a:r>
          </a:p>
          <a:p>
            <a:pPr indent="-381000" lvl="0" marL="914400" rtl="0">
              <a:spcBef>
                <a:spcPts val="0"/>
              </a:spcBef>
              <a:buClr>
                <a:srgbClr val="FFFF00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Application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tools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demo</a:t>
            </a:r>
          </a:p>
          <a:p>
            <a:pPr indent="-381000" lvl="0" marL="914400" rtl="0">
              <a:spcBef>
                <a:spcPts val="0"/>
              </a:spcBef>
              <a:buClr>
                <a:srgbClr val="FF3939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rgbClr val="FF3939"/>
                </a:solidFill>
                <a:latin typeface="Metrophobic"/>
                <a:ea typeface="Metrophobic"/>
                <a:cs typeface="Metrophobic"/>
                <a:sym typeface="Metrophobic"/>
              </a:rPr>
              <a:t>Conclusion</a:t>
            </a:r>
          </a:p>
        </p:txBody>
      </p:sp>
      <p:sp>
        <p:nvSpPr>
          <p:cNvPr id="241" name="Shape 241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242" name="Shape 242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Automatic Exploit Generation</a:t>
            </a: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10/45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/>
        </p:nvSpPr>
        <p:spPr>
          <a:xfrm>
            <a:off x="495150" y="3139350"/>
            <a:ext cx="90878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Focus on discovery and combination of write and read primitives</a:t>
            </a:r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Some Background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2400">
                <a:solidFill>
                  <a:srgbClr val="FFD966"/>
                </a:solidFill>
                <a:latin typeface="Metrophobic"/>
                <a:ea typeface="Metrophobic"/>
                <a:cs typeface="Metrophobic"/>
                <a:sym typeface="Metrophobic"/>
              </a:rPr>
              <a:t>What</a:t>
            </a:r>
            <a:r>
              <a:rPr b="1"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b="1" lang="en-US" sz="2400">
                <a:solidFill>
                  <a:schemeClr val="accent5"/>
                </a:solidFill>
                <a:latin typeface="Metrophobic"/>
                <a:ea typeface="Metrophobic"/>
                <a:cs typeface="Metrophobic"/>
                <a:sym typeface="Metrophobic"/>
              </a:rPr>
              <a:t>is</a:t>
            </a:r>
            <a:r>
              <a:rPr b="1"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b="1" lang="en-US" sz="240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Automated</a:t>
            </a:r>
            <a:r>
              <a:rPr b="1"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  <a:r>
              <a:rPr b="1" lang="en-US" sz="2400">
                <a:solidFill>
                  <a:schemeClr val="accent6"/>
                </a:solidFill>
                <a:latin typeface="Metrophobic"/>
                <a:ea typeface="Metrophobic"/>
                <a:cs typeface="Metrophobic"/>
                <a:sym typeface="Metrophobic"/>
              </a:rPr>
              <a:t>Exploitation</a:t>
            </a:r>
            <a:r>
              <a:rPr b="1"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?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The ability to generate a successful computer attack with reduced or entirely without human interaction.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Existing AE work focused on Restricted Models: 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Sean Heelan’s “Automatic Generation of Control Flow Hijacking Exploits for Software Vulnerabilities” 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David Brumley (@ Carnegie Mellon) et al. (AEG, MAYHEM, etc) 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i="1" lang="en-US" sz="180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Cyber Grand Challenge</a:t>
            </a: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! (CGC)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495150" y="3139350"/>
            <a:ext cx="90878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Focus on </a:t>
            </a:r>
            <a:r>
              <a:rPr b="1" lang="en-US" sz="24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discovery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and combination of write and read primitives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495150" y="3139350"/>
            <a:ext cx="9087899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Focus on </a:t>
            </a:r>
            <a:r>
              <a:rPr b="1" lang="en-US" sz="24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discovery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and </a:t>
            </a:r>
            <a:r>
              <a:rPr b="1" lang="en-US" sz="2400">
                <a:solidFill>
                  <a:srgbClr val="FFD966"/>
                </a:solidFill>
                <a:latin typeface="Metrophobic"/>
                <a:ea typeface="Metrophobic"/>
                <a:cs typeface="Metrophobic"/>
                <a:sym typeface="Metrophobic"/>
              </a:rPr>
              <a:t>combination of write and read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primitives</a:t>
            </a:r>
          </a:p>
        </p:txBody>
      </p:sp>
      <p:sp>
        <p:nvSpPr>
          <p:cNvPr id="254" name="Shape 25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255" name="Shape 25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11/45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600200"/>
            <a:ext cx="8229600" cy="141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Break up AEG into 2 parts: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Generating </a:t>
            </a:r>
            <a:r>
              <a:rPr b="1" lang="en-US" sz="24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input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to </a:t>
            </a:r>
            <a:r>
              <a:rPr lang="en-US" sz="240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get to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vulnerability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Generating “</a:t>
            </a:r>
            <a:r>
              <a:rPr i="1" lang="en-US" sz="2400">
                <a:solidFill>
                  <a:schemeClr val="accent6"/>
                </a:solidFill>
                <a:latin typeface="Metrophobic"/>
                <a:ea typeface="Metrophobic"/>
                <a:cs typeface="Metrophobic"/>
                <a:sym typeface="Metrophobic"/>
              </a:rPr>
              <a:t>payload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” to </a:t>
            </a:r>
            <a:r>
              <a:rPr lang="en-US" sz="2400">
                <a:solidFill>
                  <a:srgbClr val="FFD966"/>
                </a:solidFill>
                <a:latin typeface="Metrophobic"/>
                <a:ea typeface="Metrophobic"/>
                <a:cs typeface="Metrophobic"/>
                <a:sym typeface="Metrophobic"/>
              </a:rPr>
              <a:t>profit from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vulnerability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64" name="Shape 264"/>
          <p:cNvGrpSpPr/>
          <p:nvPr/>
        </p:nvGrpSpPr>
        <p:grpSpPr>
          <a:xfrm>
            <a:off x="663200" y="3760525"/>
            <a:ext cx="3269099" cy="1749200"/>
            <a:chOff x="-87200" y="3162125"/>
            <a:chExt cx="3269099" cy="1749200"/>
          </a:xfrm>
        </p:grpSpPr>
        <p:sp>
          <p:nvSpPr>
            <p:cNvPr id="265" name="Shape 265"/>
            <p:cNvSpPr/>
            <p:nvPr/>
          </p:nvSpPr>
          <p:spPr>
            <a:xfrm>
              <a:off x="1119850" y="3162125"/>
              <a:ext cx="854999" cy="569999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Shape 266"/>
            <p:cNvGrpSpPr/>
            <p:nvPr/>
          </p:nvGrpSpPr>
          <p:grpSpPr>
            <a:xfrm>
              <a:off x="2230300" y="4112825"/>
              <a:ext cx="951599" cy="798500"/>
              <a:chOff x="2230300" y="4112825"/>
              <a:chExt cx="951599" cy="798500"/>
            </a:xfrm>
          </p:grpSpPr>
          <p:sp>
            <p:nvSpPr>
              <p:cNvPr id="267" name="Shape 267"/>
              <p:cNvSpPr/>
              <p:nvPr/>
            </p:nvSpPr>
            <p:spPr>
              <a:xfrm>
                <a:off x="2915500" y="4656025"/>
                <a:ext cx="266399" cy="255300"/>
              </a:xfrm>
              <a:prstGeom prst="rect">
                <a:avLst/>
              </a:prstGeom>
              <a:solidFill>
                <a:srgbClr val="FF393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Shape 268"/>
              <p:cNvSpPr/>
              <p:nvPr/>
            </p:nvSpPr>
            <p:spPr>
              <a:xfrm>
                <a:off x="2496700" y="4112825"/>
                <a:ext cx="418799" cy="324599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Shape 269"/>
              <p:cNvSpPr/>
              <p:nvPr/>
            </p:nvSpPr>
            <p:spPr>
              <a:xfrm>
                <a:off x="2230300" y="4656025"/>
                <a:ext cx="266399" cy="255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0" name="Shape 270"/>
            <p:cNvGrpSpPr/>
            <p:nvPr/>
          </p:nvGrpSpPr>
          <p:grpSpPr>
            <a:xfrm>
              <a:off x="-87200" y="4112825"/>
              <a:ext cx="951599" cy="798500"/>
              <a:chOff x="2230300" y="4112825"/>
              <a:chExt cx="951599" cy="798500"/>
            </a:xfrm>
          </p:grpSpPr>
          <p:sp>
            <p:nvSpPr>
              <p:cNvPr id="271" name="Shape 271"/>
              <p:cNvSpPr/>
              <p:nvPr/>
            </p:nvSpPr>
            <p:spPr>
              <a:xfrm>
                <a:off x="2915500" y="4656025"/>
                <a:ext cx="266399" cy="255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Shape 272"/>
              <p:cNvSpPr/>
              <p:nvPr/>
            </p:nvSpPr>
            <p:spPr>
              <a:xfrm>
                <a:off x="2496700" y="4112825"/>
                <a:ext cx="418799" cy="324599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Shape 273"/>
              <p:cNvSpPr/>
              <p:nvPr/>
            </p:nvSpPr>
            <p:spPr>
              <a:xfrm>
                <a:off x="2230300" y="4656025"/>
                <a:ext cx="266399" cy="255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Shape 274"/>
            <p:cNvGrpSpPr/>
            <p:nvPr/>
          </p:nvGrpSpPr>
          <p:grpSpPr>
            <a:xfrm>
              <a:off x="1071550" y="4112825"/>
              <a:ext cx="951599" cy="798500"/>
              <a:chOff x="2230300" y="4112825"/>
              <a:chExt cx="951599" cy="798500"/>
            </a:xfrm>
          </p:grpSpPr>
          <p:sp>
            <p:nvSpPr>
              <p:cNvPr id="275" name="Shape 275"/>
              <p:cNvSpPr/>
              <p:nvPr/>
            </p:nvSpPr>
            <p:spPr>
              <a:xfrm>
                <a:off x="2915500" y="4656025"/>
                <a:ext cx="266399" cy="255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Shape 276"/>
              <p:cNvSpPr/>
              <p:nvPr/>
            </p:nvSpPr>
            <p:spPr>
              <a:xfrm>
                <a:off x="2496700" y="4112825"/>
                <a:ext cx="418799" cy="324599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Shape 277"/>
              <p:cNvSpPr/>
              <p:nvPr/>
            </p:nvSpPr>
            <p:spPr>
              <a:xfrm>
                <a:off x="2230300" y="4656025"/>
                <a:ext cx="266399" cy="2553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8" name="Shape 2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Automating Exploitation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4815450" y="3228600"/>
            <a:ext cx="3979799" cy="26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Consolas"/>
              <a:buChar char="-"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Both are hard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Consolas"/>
              <a:buChar char="-"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Work being done in both areas</a:t>
            </a:r>
          </a:p>
          <a:p>
            <a:pPr indent="-381000" lvl="0" marL="457200">
              <a:spcBef>
                <a:spcPts val="0"/>
              </a:spcBef>
              <a:buClr>
                <a:srgbClr val="FFFFFF"/>
              </a:buClr>
              <a:buSzPct val="100000"/>
              <a:buFont typeface="Consolas"/>
              <a:buChar char="-"/>
            </a:pP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Focus today on first problem</a:t>
            </a:r>
          </a:p>
        </p:txBody>
      </p:sp>
      <p:cxnSp>
        <p:nvCxnSpPr>
          <p:cNvPr id="280" name="Shape 280"/>
          <p:cNvCxnSpPr>
            <a:stCxn id="265" idx="2"/>
            <a:endCxn id="268" idx="0"/>
          </p:cNvCxnSpPr>
          <p:nvPr/>
        </p:nvCxnSpPr>
        <p:spPr>
          <a:xfrm>
            <a:off x="2297749" y="4330524"/>
            <a:ext cx="1158599" cy="3807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81" name="Shape 281"/>
          <p:cNvCxnSpPr>
            <a:stCxn id="268" idx="2"/>
            <a:endCxn id="267" idx="0"/>
          </p:cNvCxnSpPr>
          <p:nvPr/>
        </p:nvCxnSpPr>
        <p:spPr>
          <a:xfrm>
            <a:off x="3456499" y="5035824"/>
            <a:ext cx="342600" cy="2187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82" name="Shape 282"/>
          <p:cNvCxnSpPr>
            <a:stCxn id="265" idx="2"/>
            <a:endCxn id="272" idx="0"/>
          </p:cNvCxnSpPr>
          <p:nvPr/>
        </p:nvCxnSpPr>
        <p:spPr>
          <a:xfrm flipH="1">
            <a:off x="1138849" y="4330524"/>
            <a:ext cx="1158900" cy="3807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283" name="Shape 283"/>
          <p:cNvCxnSpPr>
            <a:stCxn id="265" idx="2"/>
            <a:endCxn id="276" idx="0"/>
          </p:cNvCxnSpPr>
          <p:nvPr/>
        </p:nvCxnSpPr>
        <p:spPr>
          <a:xfrm>
            <a:off x="2297749" y="4330524"/>
            <a:ext cx="0" cy="3807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84" name="Shape 28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285" name="Shape 28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12/45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2249625" y="5663225"/>
            <a:ext cx="66816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github.com/programa-stic/ropc-llvm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/>
        </p:nvSpPr>
        <p:spPr>
          <a:xfrm>
            <a:off x="1797900" y="2586300"/>
            <a:ext cx="5700600" cy="1532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96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TARGET?</a:t>
            </a:r>
          </a:p>
        </p:txBody>
      </p:sp>
      <p:pic>
        <p:nvPicPr>
          <p:cNvPr descr="1443980517290.jpg"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975" y="1613350"/>
            <a:ext cx="5754076" cy="43155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724-582x437.jpg" id="295" name="Shape 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075" y="1957575"/>
            <a:ext cx="554355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Shape 29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logo.png" id="297" name="Shape 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872555"/>
            <a:ext cx="9144001" cy="1265289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Shape 298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299" name="Shape 299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Automatic Exploit Generation</a:t>
            </a:r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13/45</a:t>
            </a:r>
          </a:p>
        </p:txBody>
      </p:sp>
      <p:sp>
        <p:nvSpPr>
          <p:cNvPr id="301" name="Shape 30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Automating Exploitation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AEG - pwnable.kr</a:t>
            </a:r>
          </a:p>
        </p:txBody>
      </p:sp>
      <p:pic>
        <p:nvPicPr>
          <p:cNvPr descr="3fbefe646b.png"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649" y="1714836"/>
            <a:ext cx="1829549" cy="429682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/>
        </p:nvSpPr>
        <p:spPr>
          <a:xfrm>
            <a:off x="3018525" y="1714825"/>
            <a:ext cx="2963700" cy="59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Program Operations</a:t>
            </a:r>
          </a:p>
        </p:txBody>
      </p:sp>
      <p:pic>
        <p:nvPicPr>
          <p:cNvPr descr="5050a7004d.png"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67410"/>
            <a:ext cx="9144000" cy="248512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 txBox="1"/>
          <p:nvPr>
            <p:ph idx="1" type="body"/>
          </p:nvPr>
        </p:nvSpPr>
        <p:spPr>
          <a:xfrm>
            <a:off x="3000575" y="2313325"/>
            <a:ext cx="5686200" cy="3813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18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Get random binary, pwn it in 10 seconds.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rabicParenR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Takes input at argv[1] 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rabicParenR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Does some decode &amp; operations on it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rabicParenR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Calls sequence of 16 functions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rabicParenR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Each function checks 3 characters of input sequentially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rabicParenR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If you pass them all, you get to the exploitable memcpy!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Automated Exploit Generation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rabicParenR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Generate input to get to vulnerability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rabicParenR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Generate payload to exploit and get shell</a:t>
            </a:r>
          </a:p>
        </p:txBody>
      </p:sp>
      <p:sp>
        <p:nvSpPr>
          <p:cNvPr id="312" name="Shape 312"/>
          <p:cNvSpPr/>
          <p:nvPr/>
        </p:nvSpPr>
        <p:spPr>
          <a:xfrm>
            <a:off x="808575" y="1685000"/>
            <a:ext cx="1848599" cy="4326599"/>
          </a:xfrm>
          <a:prstGeom prst="rect">
            <a:avLst/>
          </a:prstGeom>
          <a:noFill/>
          <a:ln cap="flat" cmpd="sng" w="38100">
            <a:solidFill>
              <a:srgbClr val="FF393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314" name="Shape 314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315" name="Shape 315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14/45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3564d17f8.png" id="321" name="Shape 321"/>
          <p:cNvPicPr preferRelativeResize="0"/>
          <p:nvPr/>
        </p:nvPicPr>
        <p:blipFill rotWithShape="1">
          <a:blip r:embed="rId3">
            <a:alphaModFix/>
          </a:blip>
          <a:srcRect b="75062" l="0" r="0" t="5969"/>
          <a:stretch/>
        </p:blipFill>
        <p:spPr>
          <a:xfrm>
            <a:off x="-20462" y="1303462"/>
            <a:ext cx="9184926" cy="1341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d81c4f398.png" id="322" name="Shape 322"/>
          <p:cNvPicPr preferRelativeResize="0"/>
          <p:nvPr/>
        </p:nvPicPr>
        <p:blipFill rotWithShape="1">
          <a:blip r:embed="rId4">
            <a:alphaModFix/>
          </a:blip>
          <a:srcRect b="27848" l="15489" r="13814" t="26818"/>
          <a:stretch/>
        </p:blipFill>
        <p:spPr>
          <a:xfrm>
            <a:off x="-20460" y="2645425"/>
            <a:ext cx="9184921" cy="368914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AEG - pwnable.kr</a:t>
            </a:r>
          </a:p>
        </p:txBody>
      </p:sp>
      <p:sp>
        <p:nvSpPr>
          <p:cNvPr id="324" name="Shape 324"/>
          <p:cNvSpPr/>
          <p:nvPr/>
        </p:nvSpPr>
        <p:spPr>
          <a:xfrm>
            <a:off x="-140850" y="1303475"/>
            <a:ext cx="9425700" cy="5019600"/>
          </a:xfrm>
          <a:prstGeom prst="rect">
            <a:avLst/>
          </a:prstGeom>
          <a:solidFill>
            <a:srgbClr val="000000">
              <a:alpha val="698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25" name="Shape 325"/>
          <p:cNvGrpSpPr/>
          <p:nvPr/>
        </p:nvGrpSpPr>
        <p:grpSpPr>
          <a:xfrm>
            <a:off x="1002638" y="1424178"/>
            <a:ext cx="7138722" cy="4939061"/>
            <a:chOff x="690077" y="1500378"/>
            <a:chExt cx="7138722" cy="4939061"/>
          </a:xfrm>
        </p:grpSpPr>
        <p:grpSp>
          <p:nvGrpSpPr>
            <p:cNvPr id="326" name="Shape 326"/>
            <p:cNvGrpSpPr/>
            <p:nvPr/>
          </p:nvGrpSpPr>
          <p:grpSpPr>
            <a:xfrm>
              <a:off x="690077" y="1500378"/>
              <a:ext cx="7138722" cy="4939061"/>
              <a:chOff x="-71922" y="1652778"/>
              <a:chExt cx="7138722" cy="4939061"/>
            </a:xfrm>
          </p:grpSpPr>
          <p:cxnSp>
            <p:nvCxnSpPr>
              <p:cNvPr id="327" name="Shape 327"/>
              <p:cNvCxnSpPr>
                <a:stCxn id="328" idx="2"/>
                <a:endCxn id="329" idx="0"/>
              </p:cNvCxnSpPr>
              <p:nvPr/>
            </p:nvCxnSpPr>
            <p:spPr>
              <a:xfrm>
                <a:off x="1662468" y="2753334"/>
                <a:ext cx="1448100" cy="5700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FF00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330" name="Shape 330"/>
              <p:cNvCxnSpPr>
                <a:stCxn id="329" idx="2"/>
              </p:cNvCxnSpPr>
              <p:nvPr/>
            </p:nvCxnSpPr>
            <p:spPr>
              <a:xfrm>
                <a:off x="3110684" y="4058345"/>
                <a:ext cx="1298400" cy="5031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FF00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331" name="Shape 331"/>
              <p:cNvCxnSpPr>
                <a:stCxn id="328" idx="2"/>
                <a:endCxn id="332" idx="0"/>
              </p:cNvCxnSpPr>
              <p:nvPr/>
            </p:nvCxnSpPr>
            <p:spPr>
              <a:xfrm flipH="1">
                <a:off x="635568" y="2753334"/>
                <a:ext cx="1026900" cy="570000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sp>
            <p:nvSpPr>
              <p:cNvPr id="333" name="Shape 333"/>
              <p:cNvSpPr txBox="1"/>
              <p:nvPr/>
            </p:nvSpPr>
            <p:spPr>
              <a:xfrm>
                <a:off x="-71922" y="3323325"/>
                <a:ext cx="1575900" cy="73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fail</a:t>
                </a:r>
                <a:r>
                  <a:rPr b="1" lang="en-US" sz="24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b="1" lang="en-US" sz="24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</a:t>
                </a:r>
              </a:p>
            </p:txBody>
          </p:sp>
          <p:grpSp>
            <p:nvGrpSpPr>
              <p:cNvPr id="334" name="Shape 334"/>
              <p:cNvGrpSpPr/>
              <p:nvPr/>
            </p:nvGrpSpPr>
            <p:grpSpPr>
              <a:xfrm>
                <a:off x="973167" y="1652778"/>
                <a:ext cx="2607450" cy="2405566"/>
                <a:chOff x="-829573" y="3010801"/>
                <a:chExt cx="1617123" cy="1245891"/>
              </a:xfrm>
            </p:grpSpPr>
            <p:sp>
              <p:nvSpPr>
                <p:cNvPr id="328" name="Shape 328"/>
                <p:cNvSpPr/>
                <p:nvPr/>
              </p:nvSpPr>
              <p:spPr>
                <a:xfrm>
                  <a:off x="-829573" y="3010801"/>
                  <a:ext cx="854999" cy="569999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b="1" lang="en-US" sz="1800">
                      <a:latin typeface="Consolas"/>
                      <a:ea typeface="Consolas"/>
                      <a:cs typeface="Consolas"/>
                      <a:sym typeface="Consolas"/>
                    </a:rPr>
                    <a:t>input argv[1]</a:t>
                  </a:r>
                </a:p>
              </p:txBody>
            </p:sp>
            <p:sp>
              <p:nvSpPr>
                <p:cNvPr id="329" name="Shape 329"/>
                <p:cNvSpPr/>
                <p:nvPr/>
              </p:nvSpPr>
              <p:spPr>
                <a:xfrm>
                  <a:off x="204650" y="3875992"/>
                  <a:ext cx="582899" cy="3807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>
                    <a:spcBef>
                      <a:spcPts val="0"/>
                    </a:spcBef>
                    <a:buNone/>
                  </a:pPr>
                  <a:r>
                    <a:rPr b="1" lang="en-US" sz="1800">
                      <a:latin typeface="Consolas"/>
                      <a:ea typeface="Consolas"/>
                      <a:cs typeface="Consolas"/>
                      <a:sym typeface="Consolas"/>
                    </a:rPr>
                    <a:t>3 checks</a:t>
                  </a:r>
                </a:p>
              </p:txBody>
            </p:sp>
          </p:grpSp>
          <p:sp>
            <p:nvSpPr>
              <p:cNvPr id="335" name="Shape 335"/>
              <p:cNvSpPr txBox="1"/>
              <p:nvPr/>
            </p:nvSpPr>
            <p:spPr>
              <a:xfrm>
                <a:off x="4086475" y="4628350"/>
                <a:ext cx="1837199" cy="895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... 15 more functions ...</a:t>
                </a:r>
              </a:p>
            </p:txBody>
          </p:sp>
          <p:cxnSp>
            <p:nvCxnSpPr>
              <p:cNvPr id="336" name="Shape 336"/>
              <p:cNvCxnSpPr/>
              <p:nvPr/>
            </p:nvCxnSpPr>
            <p:spPr>
              <a:xfrm>
                <a:off x="5349058" y="5353745"/>
                <a:ext cx="1298399" cy="503099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FF00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sp>
            <p:nvSpPr>
              <p:cNvPr id="337" name="Shape 337"/>
              <p:cNvSpPr/>
              <p:nvPr/>
            </p:nvSpPr>
            <p:spPr>
              <a:xfrm>
                <a:off x="6126900" y="5856839"/>
                <a:ext cx="939900" cy="735000"/>
              </a:xfrm>
              <a:prstGeom prst="rect">
                <a:avLst/>
              </a:prstGeom>
              <a:solidFill>
                <a:srgbClr val="FF3939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b="1" lang="en-US" sz="1800">
                    <a:latin typeface="Consolas"/>
                    <a:ea typeface="Consolas"/>
                    <a:cs typeface="Consolas"/>
                    <a:sym typeface="Consolas"/>
                  </a:rPr>
                  <a:t>memcpy</a:t>
                </a:r>
              </a:p>
            </p:txBody>
          </p:sp>
        </p:grpSp>
        <p:grpSp>
          <p:nvGrpSpPr>
            <p:cNvPr id="338" name="Shape 338"/>
            <p:cNvGrpSpPr/>
            <p:nvPr/>
          </p:nvGrpSpPr>
          <p:grpSpPr>
            <a:xfrm>
              <a:off x="2137877" y="3898734"/>
              <a:ext cx="1734390" cy="1304990"/>
              <a:chOff x="-71922" y="2753334"/>
              <a:chExt cx="1734390" cy="1304990"/>
            </a:xfrm>
          </p:grpSpPr>
          <p:cxnSp>
            <p:nvCxnSpPr>
              <p:cNvPr id="339" name="Shape 339"/>
              <p:cNvCxnSpPr/>
              <p:nvPr/>
            </p:nvCxnSpPr>
            <p:spPr>
              <a:xfrm flipH="1">
                <a:off x="635568" y="2753334"/>
                <a:ext cx="1026899" cy="569999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accent5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sp>
            <p:nvSpPr>
              <p:cNvPr id="340" name="Shape 340"/>
              <p:cNvSpPr txBox="1"/>
              <p:nvPr/>
            </p:nvSpPr>
            <p:spPr>
              <a:xfrm>
                <a:off x="-71922" y="3323325"/>
                <a:ext cx="1575900" cy="73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b="1" lang="en-US"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fail</a:t>
                </a:r>
                <a:r>
                  <a:rPr b="1" lang="en-US" sz="24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...</a:t>
                </a:r>
              </a:p>
            </p:txBody>
          </p:sp>
        </p:grpSp>
      </p:grpSp>
      <p:sp>
        <p:nvSpPr>
          <p:cNvPr id="341" name="Shape 341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342" name="Shape 342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343" name="Shape 343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15/45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 txBox="1"/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75" y="-75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1030200" y="2457450"/>
            <a:ext cx="70836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How can AEG solve for this path in the CFG?</a:t>
            </a:r>
          </a:p>
          <a:p>
            <a:pPr lvl="0" rtl="0" algn="ctr">
              <a:spcBef>
                <a:spcPts val="64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75" y="-75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63f1d0940e.png"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3775" y="-32825"/>
            <a:ext cx="9231525" cy="692364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Shape 362"/>
          <p:cNvSpPr txBox="1"/>
          <p:nvPr/>
        </p:nvSpPr>
        <p:spPr>
          <a:xfrm>
            <a:off x="-191300" y="3905250"/>
            <a:ext cx="9569099" cy="876300"/>
          </a:xfrm>
          <a:prstGeom prst="rect">
            <a:avLst/>
          </a:prstGeom>
          <a:solidFill>
            <a:srgbClr val="000000">
              <a:alpha val="69800"/>
            </a:srgbClr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Software Program Analysis!</a:t>
            </a:r>
          </a:p>
          <a:p>
            <a:pPr lvl="0" rtl="0" algn="ctr">
              <a:spcBef>
                <a:spcPts val="640"/>
              </a:spcBef>
              <a:buNone/>
            </a:pPr>
            <a:r>
              <a:t/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Agenda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457200" y="13716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914400" rtl="0">
              <a:spcBef>
                <a:spcPts val="0"/>
              </a:spcBef>
              <a:buClr>
                <a:schemeClr val="accent3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Intro</a:t>
            </a:r>
          </a:p>
          <a:p>
            <a:pPr indent="-381000" lvl="0" marL="914400" rtl="0">
              <a:spcBef>
                <a:spcPts val="0"/>
              </a:spcBef>
              <a:buClr>
                <a:srgbClr val="00F0BC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Automating Exploitation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what, how?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the target</a:t>
            </a:r>
          </a:p>
          <a:p>
            <a:pPr indent="-381000" lvl="0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chemeClr val="accent6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background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types we care about  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how this helps with AEG</a:t>
            </a:r>
          </a:p>
          <a:p>
            <a:pPr indent="-381000" lvl="0" marL="914400" rtl="0">
              <a:spcBef>
                <a:spcPts val="0"/>
              </a:spcBef>
              <a:buClr>
                <a:srgbClr val="FFFF00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Application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tools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demo</a:t>
            </a:r>
          </a:p>
          <a:p>
            <a:pPr indent="-381000" lvl="0" marL="914400" rtl="0">
              <a:spcBef>
                <a:spcPts val="0"/>
              </a:spcBef>
              <a:buClr>
                <a:srgbClr val="FF3939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rgbClr val="FF3939"/>
                </a:solidFill>
                <a:latin typeface="Metrophobic"/>
                <a:ea typeface="Metrophobic"/>
                <a:cs typeface="Metrophobic"/>
                <a:sym typeface="Metrophobic"/>
              </a:rPr>
              <a:t>Conclusion</a:t>
            </a:r>
          </a:p>
        </p:txBody>
      </p:sp>
      <p:sp>
        <p:nvSpPr>
          <p:cNvPr id="370" name="Shape 370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371" name="Shape 371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Automatic Exploit Generation</a:t>
            </a:r>
          </a:p>
        </p:txBody>
      </p:sp>
      <p:sp>
        <p:nvSpPr>
          <p:cNvPr id="372" name="Shape 372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18/45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Introduction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Programs have become </a:t>
            </a:r>
            <a:r>
              <a:rPr lang="en-US" sz="300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increasingly</a:t>
            </a: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difficult to </a:t>
            </a:r>
            <a:r>
              <a:rPr lang="en-US" sz="3000">
                <a:solidFill>
                  <a:srgbClr val="FFD966"/>
                </a:solidFill>
                <a:latin typeface="Metrophobic"/>
                <a:ea typeface="Metrophobic"/>
                <a:cs typeface="Metrophobic"/>
                <a:sym typeface="Metrophobic"/>
              </a:rPr>
              <a:t>exploit</a:t>
            </a: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</a:p>
          <a:p>
            <a:pPr indent="-419100" lvl="0" marL="9144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larger, changing surface area</a:t>
            </a:r>
          </a:p>
          <a:p>
            <a:pPr indent="-419100" lvl="0" marL="9144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mitigations</a:t>
            </a:r>
          </a:p>
          <a:p>
            <a:pPr indent="-419100" lvl="0" marL="91440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more bytes to siphon through </a:t>
            </a:r>
          </a:p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2/45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457200" y="1600200"/>
            <a:ext cx="8229600" cy="114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The process of </a:t>
            </a:r>
            <a:r>
              <a:rPr b="1" lang="en-US" sz="300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automatically</a:t>
            </a: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analyzing the behavior of applications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380" name="Shape 3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What is program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1" name="Shape 381"/>
          <p:cNvSpPr txBox="1"/>
          <p:nvPr/>
        </p:nvSpPr>
        <p:spPr>
          <a:xfrm>
            <a:off x="418475" y="3923475"/>
            <a:ext cx="8229600" cy="6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1" marL="1371600" rtl="0">
              <a:spcBef>
                <a:spcPts val="56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set of paths == expected paths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418475" y="5017950"/>
            <a:ext cx="9144000" cy="13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1" marL="1371600" rtl="0">
              <a:spcBef>
                <a:spcPts val="56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minimum expense =&gt; expected paths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3" name="Shape 383"/>
          <p:cNvSpPr txBox="1"/>
          <p:nvPr/>
        </p:nvSpPr>
        <p:spPr>
          <a:xfrm>
            <a:off x="457200" y="2881025"/>
            <a:ext cx="7614000" cy="162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In terms of a </a:t>
            </a:r>
            <a:r>
              <a:rPr b="1" lang="en-US" sz="3000">
                <a:solidFill>
                  <a:schemeClr val="accent6"/>
                </a:solidFill>
                <a:latin typeface="Metrophobic"/>
                <a:ea typeface="Metrophobic"/>
                <a:cs typeface="Metrophobic"/>
                <a:sym typeface="Metrophobic"/>
              </a:rPr>
              <a:t>property</a:t>
            </a: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:</a:t>
            </a:r>
          </a:p>
          <a:p>
            <a:pPr indent="-419100" lvl="0" marL="9144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program </a:t>
            </a:r>
            <a:r>
              <a:rPr b="1" lang="en-US" sz="30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correctness</a:t>
            </a:r>
          </a:p>
          <a:p>
            <a:pPr lvl="0" rtl="0">
              <a:spcBef>
                <a:spcPts val="56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419100" lvl="0" marL="914400" rtl="0">
              <a:spcBef>
                <a:spcPts val="56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program </a:t>
            </a:r>
            <a:r>
              <a:rPr b="1" lang="en-US" sz="3000">
                <a:solidFill>
                  <a:srgbClr val="00FFFF"/>
                </a:solidFill>
                <a:latin typeface="Metrophobic"/>
                <a:ea typeface="Metrophobic"/>
                <a:cs typeface="Metrophobic"/>
                <a:sym typeface="Metrophobic"/>
              </a:rPr>
              <a:t>optimization</a:t>
            </a:r>
          </a:p>
        </p:txBody>
      </p:sp>
      <p:sp>
        <p:nvSpPr>
          <p:cNvPr id="384" name="Shape 38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385" name="Shape 38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386" name="Shape 38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19/45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How This Helps with AEG</a:t>
            </a:r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Analysis helps us </a:t>
            </a:r>
            <a:r>
              <a:rPr lang="en-US" sz="3600">
                <a:solidFill>
                  <a:srgbClr val="FF3939"/>
                </a:solidFill>
                <a:latin typeface="Metrophobic"/>
                <a:ea typeface="Metrophobic"/>
                <a:cs typeface="Metrophobic"/>
                <a:sym typeface="Metrophobic"/>
              </a:rPr>
              <a:t>hunt</a:t>
            </a: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for </a:t>
            </a:r>
            <a:r>
              <a:rPr lang="en-US" sz="36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bugs</a:t>
            </a: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automatically.</a:t>
            </a:r>
          </a:p>
          <a:p>
            <a:pPr indent="-4572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Fuzzing/ Instrumenting</a:t>
            </a:r>
          </a:p>
          <a:p>
            <a:pPr indent="-4572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Symbolic Execution</a:t>
            </a:r>
          </a:p>
          <a:p>
            <a:pPr indent="-4572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Concolic Execution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==&gt; Pro move: </a:t>
            </a:r>
            <a:r>
              <a:rPr lang="en-US" sz="36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combine analyses</a:t>
            </a: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 </a:t>
            </a:r>
          </a:p>
        </p:txBody>
      </p:sp>
      <p:sp>
        <p:nvSpPr>
          <p:cNvPr id="394" name="Shape 39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395" name="Shape 39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396" name="Shape 39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20/45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3" name="Shape 403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75" y="-75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/>
        </p:nvSpPr>
        <p:spPr>
          <a:xfrm>
            <a:off x="1030200" y="2696400"/>
            <a:ext cx="70836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Types we care about.</a:t>
            </a:r>
          </a:p>
          <a:p>
            <a:pPr lvl="0" rtl="0" algn="ctr">
              <a:spcBef>
                <a:spcPts val="640"/>
              </a:spcBef>
              <a:buNone/>
            </a:pPr>
            <a:r>
              <a:t/>
            </a:r>
            <a:endParaRPr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/>
          <p:nvPr>
            <p:ph type="title"/>
          </p:nvPr>
        </p:nvSpPr>
        <p:spPr>
          <a:xfrm>
            <a:off x="457200" y="274650"/>
            <a:ext cx="85398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Dynamic Binary Instrumentation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457200" y="1600200"/>
            <a:ext cx="8229600" cy="2071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rgbClr val="FFFFFF"/>
                </a:solidFill>
              </a:rPr>
              <a:t>Definition: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80000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‘</a:t>
            </a:r>
            <a:r>
              <a:rPr lang="en-US" sz="3000">
                <a:solidFill>
                  <a:srgbClr val="FF3939"/>
                </a:solidFill>
                <a:latin typeface="Metrophobic"/>
                <a:ea typeface="Metrophobic"/>
                <a:cs typeface="Metrophobic"/>
                <a:sym typeface="Metrophobic"/>
              </a:rPr>
              <a:t>Hijacked</a:t>
            </a: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’ environment, binaries, or source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80000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Monitor specific </a:t>
            </a:r>
            <a:r>
              <a:rPr lang="en-US" sz="30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system artifacts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Attempts at </a:t>
            </a:r>
            <a:r>
              <a:rPr lang="en-US" sz="3000">
                <a:solidFill>
                  <a:srgbClr val="00FF00"/>
                </a:solidFill>
                <a:latin typeface="Metrophobic"/>
                <a:ea typeface="Metrophobic"/>
                <a:cs typeface="Metrophobic"/>
                <a:sym typeface="Metrophobic"/>
              </a:rPr>
              <a:t>complete</a:t>
            </a: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(concrete) execution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3" name="Shape 413"/>
          <p:cNvSpPr txBox="1"/>
          <p:nvPr/>
        </p:nvSpPr>
        <p:spPr>
          <a:xfrm>
            <a:off x="463225" y="3214850"/>
            <a:ext cx="8229600" cy="24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lvl="0" rtl="0">
              <a:spcBef>
                <a:spcPts val="640"/>
              </a:spcBef>
              <a:buNone/>
            </a:pPr>
            <a:r>
              <a:rPr lang="en-US" sz="2400">
                <a:solidFill>
                  <a:srgbClr val="FFFFFF"/>
                </a:solidFill>
              </a:rPr>
              <a:t>Popular Uses: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Force</a:t>
            </a: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program states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Gather and report observations </a:t>
            </a:r>
            <a:r>
              <a:rPr lang="en-US" sz="3000">
                <a:solidFill>
                  <a:srgbClr val="FF3939"/>
                </a:solidFill>
                <a:latin typeface="Metrophobic"/>
                <a:ea typeface="Metrophobic"/>
                <a:cs typeface="Metrophobic"/>
                <a:sym typeface="Metrophobic"/>
              </a:rPr>
              <a:t>at runtime</a:t>
            </a:r>
          </a:p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Char char="-"/>
            </a:pPr>
            <a:r>
              <a:rPr lang="en-US" sz="2400">
                <a:solidFill>
                  <a:srgbClr val="FFFFFF"/>
                </a:solidFill>
              </a:rPr>
              <a:t>Types of hooking: </a:t>
            </a:r>
            <a:r>
              <a:rPr lang="en-US" sz="2400">
                <a:solidFill>
                  <a:srgbClr val="00FF00"/>
                </a:solidFill>
              </a:rPr>
              <a:t>source</a:t>
            </a:r>
            <a:r>
              <a:rPr lang="en-US" sz="2400">
                <a:solidFill>
                  <a:srgbClr val="FFFFFF"/>
                </a:solidFill>
              </a:rPr>
              <a:t> &amp; </a:t>
            </a:r>
            <a:r>
              <a:rPr lang="en-US" sz="2400">
                <a:solidFill>
                  <a:srgbClr val="00FF00"/>
                </a:solidFill>
              </a:rPr>
              <a:t>binary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4" name="Shape 41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415" name="Shape 41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416" name="Shape 41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22/45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Example: DBI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b="1" lang="en-US" sz="20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pin</a:t>
            </a: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-t </a:t>
            </a:r>
            <a:r>
              <a:rPr b="1" lang="en-US" sz="20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inscount0</a:t>
            </a: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.so -- </a:t>
            </a:r>
            <a:r>
              <a:rPr b="1" lang="en-US" sz="20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binary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Shape 424"/>
          <p:cNvSpPr txBox="1"/>
          <p:nvPr/>
        </p:nvSpPr>
        <p:spPr>
          <a:xfrm>
            <a:off x="457200" y="1949475"/>
            <a:ext cx="8229600" cy="309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rgbClr val="00F0B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09550" lvl="0" marL="342900" rtl="0">
              <a:spcBef>
                <a:spcPts val="64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BINARY LEVEL</a:t>
            </a: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-355600" lvl="0" marL="914400" rtl="0">
              <a:spcBef>
                <a:spcPts val="640"/>
              </a:spcBef>
              <a:buClr>
                <a:srgbClr val="FFFFFF"/>
              </a:buClr>
              <a:buSzPct val="100000"/>
              <a:buFont typeface="Consolas"/>
              <a:buChar char="-"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Inject increment after each instruction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5" name="Shape 425"/>
          <p:cNvSpPr txBox="1"/>
          <p:nvPr/>
        </p:nvSpPr>
        <p:spPr>
          <a:xfrm>
            <a:off x="443875" y="3283875"/>
            <a:ext cx="8229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09550" lvl="0" marL="342900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09550" lvl="0" marL="342900" rtl="0">
              <a:spcBef>
                <a:spcPts val="64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STILL BRUTE FORCE</a:t>
            </a: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indent="-355600" lvl="0" marL="914400" rtl="0">
              <a:spcBef>
                <a:spcPts val="640"/>
              </a:spcBef>
              <a:buClr>
                <a:srgbClr val="FFFFFF"/>
              </a:buClr>
              <a:buSzPct val="100000"/>
              <a:buFont typeface="Consolas"/>
              <a:buChar char="-"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Return total instructions for fuzzed input </a:t>
            </a:r>
          </a:p>
          <a:p>
            <a:pPr indent="-355600" lvl="0" marL="914400" rtl="0">
              <a:spcBef>
                <a:spcPts val="640"/>
              </a:spcBef>
              <a:buClr>
                <a:srgbClr val="FFFFFF"/>
              </a:buClr>
              <a:buSzPct val="100000"/>
              <a:buFont typeface="Consolas"/>
              <a:buChar char="-"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Only true for that 1 executed path 					(the possible CFG space may be very large)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6" name="Shape 426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427" name="Shape 427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428" name="Shape 428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23/45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icount++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sub $0xff, %edx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icount++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cmp %esi, %edx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icount++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jle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icount++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mov $0x1, %edi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icount++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add $0x10, %eax</a:t>
            </a:r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457200" y="1600200"/>
            <a:ext cx="4460999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sub $0xff, %edx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cmp %esi, %edx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jle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mov $0x1, %edi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add $0x10, %eax</a:t>
            </a:r>
          </a:p>
        </p:txBody>
      </p:sp>
      <p:sp>
        <p:nvSpPr>
          <p:cNvPr id="436" name="Shape 4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Example: DBI</a:t>
            </a:r>
          </a:p>
        </p:txBody>
      </p:sp>
      <p:sp>
        <p:nvSpPr>
          <p:cNvPr id="437" name="Shape 437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438" name="Shape 438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439" name="Shape 439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24/45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Symbolic Execution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457200" y="1600200"/>
            <a:ext cx="8229600" cy="194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Definition: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Generate 1 sym path for a </a:t>
            </a:r>
            <a:r>
              <a:rPr lang="en-US" sz="2400">
                <a:solidFill>
                  <a:srgbClr val="00FFFF"/>
                </a:solidFill>
                <a:latin typeface="Metrophobic"/>
                <a:ea typeface="Metrophobic"/>
                <a:cs typeface="Metrophobic"/>
                <a:sym typeface="Metrophobic"/>
              </a:rPr>
              <a:t>set of paths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				(could still be extremely expensive)</a:t>
            </a:r>
          </a:p>
          <a:p>
            <a:pPr indent="-3810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2400">
                <a:solidFill>
                  <a:srgbClr val="00FF00"/>
                </a:solidFill>
                <a:latin typeface="Metrophobic"/>
                <a:ea typeface="Metrophobic"/>
                <a:cs typeface="Metrophobic"/>
                <a:sym typeface="Metrophobic"/>
              </a:rPr>
              <a:t>Satisfies</a:t>
            </a: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path conditions 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Composed of some </a:t>
            </a:r>
            <a:r>
              <a:rPr lang="en-US" sz="24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concrete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values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Font typeface="Metrophobic"/>
            </a:pPr>
            <a:r>
              <a:t/>
            </a:r>
            <a:endParaRPr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456350" y="3911700"/>
            <a:ext cx="8229600" cy="25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4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Popular Uses:</a:t>
            </a:r>
          </a:p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Determine </a:t>
            </a:r>
            <a:r>
              <a:rPr lang="en-US" sz="2400">
                <a:solidFill>
                  <a:srgbClr val="00FFFF"/>
                </a:solidFill>
                <a:latin typeface="Metrophobic"/>
                <a:ea typeface="Metrophobic"/>
                <a:cs typeface="Metrophobic"/>
                <a:sym typeface="Metrophobic"/>
              </a:rPr>
              <a:t>program state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at particular basic block </a:t>
            </a:r>
          </a:p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Create ‘equation’ to feed to </a:t>
            </a:r>
            <a:r>
              <a:rPr lang="en-US" sz="24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SAT/SMT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solvers</a:t>
            </a:r>
          </a:p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Faster than brute forcing all conditions</a:t>
            </a:r>
          </a:p>
          <a:p>
            <a:pPr lvl="0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48" name="Shape 448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449" name="Shape 449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450" name="Shape 450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25/45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Example: Symbolic Execution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 txBox="1"/>
          <p:nvPr/>
        </p:nvSpPr>
        <p:spPr>
          <a:xfrm>
            <a:off x="332675" y="1718475"/>
            <a:ext cx="4302600" cy="3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a, b, c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x, y, z = 0;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fun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 int a, b, c ){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(a) {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-2;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(b &lt; 5) {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(!a &amp;&amp; c) { </a:t>
            </a:r>
          </a:p>
          <a:p>
            <a:pPr indent="457200" lvl="0" marL="22860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y = 1; </a:t>
            </a:r>
          </a:p>
          <a:p>
            <a:pPr indent="0" lvl="0" marL="22860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</a:p>
          <a:p>
            <a:pPr indent="0" lvl="0" marL="22860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z = 2;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assert(x+y+z!=3)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</p:txBody>
      </p:sp>
      <p:sp>
        <p:nvSpPr>
          <p:cNvPr id="458" name="Shape 458"/>
          <p:cNvSpPr txBox="1"/>
          <p:nvPr/>
        </p:nvSpPr>
        <p:spPr>
          <a:xfrm>
            <a:off x="5533375" y="2086350"/>
            <a:ext cx="26004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 . 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fun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( 0, 3, 1 );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 . .</a:t>
            </a:r>
          </a:p>
        </p:txBody>
      </p:sp>
      <p:cxnSp>
        <p:nvCxnSpPr>
          <p:cNvPr id="459" name="Shape 459"/>
          <p:cNvCxnSpPr/>
          <p:nvPr/>
        </p:nvCxnSpPr>
        <p:spPr>
          <a:xfrm flipH="1" rot="10800000">
            <a:off x="5952525" y="2761925"/>
            <a:ext cx="538800" cy="1274699"/>
          </a:xfrm>
          <a:prstGeom prst="straightConnector1">
            <a:avLst/>
          </a:prstGeom>
          <a:noFill/>
          <a:ln cap="flat" cmpd="sng" w="38100">
            <a:solidFill>
              <a:srgbClr val="FF3939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60" name="Shape 460"/>
          <p:cNvSpPr txBox="1"/>
          <p:nvPr/>
        </p:nvSpPr>
        <p:spPr>
          <a:xfrm>
            <a:off x="5025600" y="3969750"/>
            <a:ext cx="3661199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Old Method: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Try all inputs until assert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18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WARNING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inputs unbounded!</a:t>
            </a:r>
          </a:p>
        </p:txBody>
      </p:sp>
      <p:sp>
        <p:nvSpPr>
          <p:cNvPr id="461" name="Shape 461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462" name="Shape 462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463" name="Shape 463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26/45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Example: Symbolic Execution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332675" y="1718475"/>
            <a:ext cx="3592499" cy="3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a, b, c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x, y, z = 0;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(a) {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-2;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(b &lt; 5) { 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(!a &amp;&amp; c) {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y = 1;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z = 2;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assert(x+y+z!=3)</a:t>
            </a:r>
          </a:p>
        </p:txBody>
      </p:sp>
      <p:pic>
        <p:nvPicPr>
          <p:cNvPr descr="8722fc11f7.png" id="471" name="Shape 4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6550" y="2092552"/>
            <a:ext cx="4130324" cy="3473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Shape 472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473" name="Shape 473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474" name="Shape 474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27/45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Concolic Execution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Definition: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2400">
                <a:solidFill>
                  <a:srgbClr val="00FF00"/>
                </a:solidFill>
                <a:latin typeface="Metrophobic"/>
                <a:ea typeface="Metrophobic"/>
                <a:cs typeface="Metrophobic"/>
                <a:sym typeface="Metrophobic"/>
              </a:rPr>
              <a:t>Dynamic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symbolic execution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Instrumentation of symbolic execution </a:t>
            </a:r>
            <a:r>
              <a:rPr lang="en-US" sz="24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as it runs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One path at a time to </a:t>
            </a:r>
            <a:r>
              <a:rPr lang="en-US" sz="2400">
                <a:solidFill>
                  <a:srgbClr val="FF9900"/>
                </a:solidFill>
                <a:latin typeface="Metrophobic"/>
                <a:ea typeface="Metrophobic"/>
                <a:cs typeface="Metrophobic"/>
                <a:sym typeface="Metrophobic"/>
              </a:rPr>
              <a:t>maintain concrete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state underneath symbolic variables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482" name="Shape 482"/>
          <p:cNvSpPr txBox="1"/>
          <p:nvPr/>
        </p:nvSpPr>
        <p:spPr>
          <a:xfrm>
            <a:off x="474000" y="3178475"/>
            <a:ext cx="8365199" cy="2555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spcBef>
                <a:spcPts val="64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Popular Uses:</a:t>
            </a:r>
          </a:p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24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Concretization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											(replace symbols with values to satisfy path condition)</a:t>
            </a:r>
          </a:p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2400">
                <a:solidFill>
                  <a:srgbClr val="00FF00"/>
                </a:solidFill>
                <a:latin typeface="Metrophobic"/>
                <a:ea typeface="Metrophobic"/>
                <a:cs typeface="Metrophobic"/>
                <a:sym typeface="Metrophobic"/>
              </a:rPr>
              <a:t>Handle</a:t>
            </a: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system calls &amp; library loading </a:t>
            </a:r>
          </a:p>
          <a:p>
            <a:pPr indent="-381000" lvl="0" marL="4572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Cases which SMT </a:t>
            </a:r>
            <a:r>
              <a:rPr lang="en-US" sz="2400">
                <a:solidFill>
                  <a:srgbClr val="FF9900"/>
                </a:solidFill>
                <a:latin typeface="Metrophobic"/>
                <a:ea typeface="Metrophobic"/>
                <a:cs typeface="Metrophobic"/>
                <a:sym typeface="Metrophobic"/>
              </a:rPr>
              <a:t>can’t solve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484" name="Shape 484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485" name="Shape 485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28/45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Introduction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600200"/>
            <a:ext cx="8229600" cy="1375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Reaction: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people get </a:t>
            </a:r>
            <a:r>
              <a:rPr lang="en-US" sz="30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smarter</a:t>
            </a: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and </a:t>
            </a:r>
            <a:r>
              <a:rPr lang="en-US" sz="3000">
                <a:solidFill>
                  <a:srgbClr val="FFD966"/>
                </a:solidFill>
                <a:latin typeface="Metrophobic"/>
                <a:ea typeface="Metrophobic"/>
                <a:cs typeface="Metrophobic"/>
                <a:sym typeface="Metrophobic"/>
              </a:rPr>
              <a:t>tools</a:t>
            </a: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get better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609600" y="3599425"/>
            <a:ext cx="8139600" cy="84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914400" rtl="0">
              <a:spcBef>
                <a:spcPts val="640"/>
              </a:spcBef>
              <a:buClr>
                <a:schemeClr val="lt1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pentesters</a:t>
            </a:r>
          </a:p>
        </p:txBody>
      </p:sp>
      <p:sp>
        <p:nvSpPr>
          <p:cNvPr id="121" name="Shape 121"/>
          <p:cNvSpPr txBox="1"/>
          <p:nvPr/>
        </p:nvSpPr>
        <p:spPr>
          <a:xfrm>
            <a:off x="609600" y="2899350"/>
            <a:ext cx="8139600" cy="84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914400" rtl="0">
              <a:spcBef>
                <a:spcPts val="640"/>
              </a:spcBef>
              <a:buClr>
                <a:schemeClr val="lt1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government research 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609600" y="4246500"/>
            <a:ext cx="8139600" cy="84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914400" rtl="0">
              <a:spcBef>
                <a:spcPts val="640"/>
              </a:spcBef>
              <a:buClr>
                <a:schemeClr val="lt1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CTF!</a:t>
            </a:r>
          </a:p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3/45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Example: Concolic Execution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3" name="Shape 493"/>
          <p:cNvSpPr txBox="1"/>
          <p:nvPr/>
        </p:nvSpPr>
        <p:spPr>
          <a:xfrm>
            <a:off x="332675" y="1718475"/>
            <a:ext cx="4302600" cy="3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a, b, c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x, y, z = 0;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fun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 int a, b, c ){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(a) {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-2;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(b &lt; 5) { </a:t>
            </a:r>
          </a:p>
          <a:p>
            <a:pPr indent="45720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(!a &amp;&amp; c) { </a:t>
            </a:r>
          </a:p>
          <a:p>
            <a:pPr indent="457200" lvl="0" marL="22860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y = 1; </a:t>
            </a:r>
          </a:p>
          <a:p>
            <a:pPr indent="0" lvl="0" marL="22860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</a:p>
          <a:p>
            <a:pPr indent="0" lvl="0" marL="22860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z = 2;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18288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assert(x+y+z!=3)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5533375" y="2086350"/>
            <a:ext cx="2600400" cy="12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 . 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fun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( 0, 3, 1 );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 . .</a:t>
            </a:r>
          </a:p>
        </p:txBody>
      </p:sp>
      <p:cxnSp>
        <p:nvCxnSpPr>
          <p:cNvPr id="495" name="Shape 495"/>
          <p:cNvCxnSpPr/>
          <p:nvPr/>
        </p:nvCxnSpPr>
        <p:spPr>
          <a:xfrm flipH="1" rot="10800000">
            <a:off x="5952525" y="2761925"/>
            <a:ext cx="538800" cy="1274699"/>
          </a:xfrm>
          <a:prstGeom prst="straightConnector1">
            <a:avLst/>
          </a:prstGeom>
          <a:noFill/>
          <a:ln cap="flat" cmpd="sng" w="38100">
            <a:solidFill>
              <a:srgbClr val="FF3939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96" name="Shape 496"/>
          <p:cNvSpPr txBox="1"/>
          <p:nvPr/>
        </p:nvSpPr>
        <p:spPr>
          <a:xfrm>
            <a:off x="5025600" y="3969750"/>
            <a:ext cx="3661199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Old Method: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Try all inputs until assert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18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WARNING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inputs unbounded!</a:t>
            </a:r>
          </a:p>
        </p:txBody>
      </p:sp>
      <p:sp>
        <p:nvSpPr>
          <p:cNvPr id="497" name="Shape 497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498" name="Shape 498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499" name="Shape 499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29/45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Example: Concolic Execution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256475" y="1642275"/>
            <a:ext cx="3592499" cy="3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 sz="20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&amp; </a:t>
            </a:r>
            <a:r>
              <a:rPr b="1" lang="en-US" sz="20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SYMBOL</a:t>
            </a: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a, b, c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20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 x, y, z = 0;</a:t>
            </a: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(a) {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x = -2;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(b &lt; 5) { 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(!a &amp;&amp; c) { 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y = 1;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z = 2;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assert(x+y+z!=3)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3652350" y="1658675"/>
            <a:ext cx="5112300" cy="60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chemeClr val="accent6"/>
                </a:solidFill>
                <a:latin typeface="Metrophobic"/>
                <a:ea typeface="Metrophobic"/>
                <a:cs typeface="Metrophobic"/>
                <a:sym typeface="Metrophobic"/>
              </a:rPr>
              <a:t>STEPS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3585475" y="2247450"/>
            <a:ext cx="5026800" cy="60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ONE</a:t>
            </a: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concrete execution of function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9" name="Shape 509"/>
          <p:cNvSpPr txBox="1"/>
          <p:nvPr/>
        </p:nvSpPr>
        <p:spPr>
          <a:xfrm>
            <a:off x="3585475" y="3027350"/>
            <a:ext cx="5183700" cy="60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TWO</a:t>
            </a: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while building symbolic path model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 txBox="1"/>
          <p:nvPr/>
        </p:nvSpPr>
        <p:spPr>
          <a:xfrm>
            <a:off x="3585475" y="3807250"/>
            <a:ext cx="5513400" cy="60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THREE</a:t>
            </a: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constraints on input are modeled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1" name="Shape 511"/>
          <p:cNvSpPr txBox="1"/>
          <p:nvPr/>
        </p:nvSpPr>
        <p:spPr>
          <a:xfrm>
            <a:off x="3585475" y="4587150"/>
            <a:ext cx="5513400" cy="607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lang="en-US" sz="20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FOUR</a:t>
            </a: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models used to generate concrete input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2" name="Shape 512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513" name="Shape 513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514" name="Shape 514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30/45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Creating a Feedback Loop</a:t>
            </a:r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In practice using the results of different analyses finds bugs </a:t>
            </a:r>
            <a:r>
              <a:rPr b="1" lang="en-US" sz="30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quicker</a:t>
            </a: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lt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Example Pairing:</a:t>
            </a:r>
          </a:p>
          <a:p>
            <a:pPr indent="-419100" lvl="0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Concrete execution</a:t>
            </a:r>
          </a:p>
          <a:p>
            <a:pPr indent="-419100" lvl="0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Fuzz input</a:t>
            </a:r>
          </a:p>
          <a:p>
            <a:pPr indent="-419100" lvl="0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Symbolic/ Concolic execution</a:t>
            </a:r>
          </a:p>
          <a:p>
            <a:pPr indent="-419100" lvl="0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Examine results</a:t>
            </a:r>
          </a:p>
          <a:p>
            <a:pPr indent="-419100" lvl="0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30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Craft new input</a:t>
            </a:r>
          </a:p>
        </p:txBody>
      </p:sp>
      <p:grpSp>
        <p:nvGrpSpPr>
          <p:cNvPr id="522" name="Shape 522"/>
          <p:cNvGrpSpPr/>
          <p:nvPr/>
        </p:nvGrpSpPr>
        <p:grpSpPr>
          <a:xfrm>
            <a:off x="664874" y="4098550"/>
            <a:ext cx="570600" cy="1854900"/>
            <a:chOff x="664874" y="4098550"/>
            <a:chExt cx="570600" cy="1854900"/>
          </a:xfrm>
        </p:grpSpPr>
        <p:cxnSp>
          <p:nvCxnSpPr>
            <p:cNvPr id="523" name="Shape 523"/>
            <p:cNvCxnSpPr/>
            <p:nvPr/>
          </p:nvCxnSpPr>
          <p:spPr>
            <a:xfrm rot="10800000">
              <a:off x="664874" y="5934425"/>
              <a:ext cx="570600" cy="0"/>
            </a:xfrm>
            <a:prstGeom prst="straightConnector1">
              <a:avLst/>
            </a:prstGeom>
            <a:noFill/>
            <a:ln cap="flat" cmpd="sng" w="28575">
              <a:solidFill>
                <a:srgbClr val="FF393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524" name="Shape 524"/>
            <p:cNvCxnSpPr/>
            <p:nvPr/>
          </p:nvCxnSpPr>
          <p:spPr>
            <a:xfrm>
              <a:off x="664875" y="4098550"/>
              <a:ext cx="0" cy="1854900"/>
            </a:xfrm>
            <a:prstGeom prst="straightConnector1">
              <a:avLst/>
            </a:prstGeom>
            <a:noFill/>
            <a:ln cap="flat" cmpd="sng" w="28575">
              <a:solidFill>
                <a:srgbClr val="FF3939"/>
              </a:solidFill>
              <a:prstDash val="dash"/>
              <a:round/>
              <a:headEnd len="lg" w="lg" type="none"/>
              <a:tailEnd len="lg" w="lg" type="none"/>
            </a:ln>
          </p:spPr>
        </p:cxnSp>
        <p:cxnSp>
          <p:nvCxnSpPr>
            <p:cNvPr id="525" name="Shape 525"/>
            <p:cNvCxnSpPr/>
            <p:nvPr/>
          </p:nvCxnSpPr>
          <p:spPr>
            <a:xfrm rot="10800000">
              <a:off x="664874" y="4098550"/>
              <a:ext cx="570600" cy="0"/>
            </a:xfrm>
            <a:prstGeom prst="straightConnector1">
              <a:avLst/>
            </a:prstGeom>
            <a:noFill/>
            <a:ln cap="flat" cmpd="sng" w="28575">
              <a:solidFill>
                <a:srgbClr val="FF3939"/>
              </a:solidFill>
              <a:prstDash val="dash"/>
              <a:round/>
              <a:headEnd len="lg" w="lg" type="stealth"/>
              <a:tailEnd len="lg" w="lg" type="none"/>
            </a:ln>
          </p:spPr>
        </p:cxnSp>
      </p:grpSp>
      <p:sp>
        <p:nvSpPr>
          <p:cNvPr id="526" name="Shape 526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527" name="Shape 527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528" name="Shape 528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31/45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Agenda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457200" y="13716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914400" rtl="0">
              <a:spcBef>
                <a:spcPts val="0"/>
              </a:spcBef>
              <a:buClr>
                <a:schemeClr val="accent3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chemeClr val="accent3"/>
                </a:solidFill>
                <a:latin typeface="Metrophobic"/>
                <a:ea typeface="Metrophobic"/>
                <a:cs typeface="Metrophobic"/>
                <a:sym typeface="Metrophobic"/>
              </a:rPr>
              <a:t>Intro</a:t>
            </a:r>
          </a:p>
          <a:p>
            <a:pPr indent="-381000" lvl="0" marL="914400" rtl="0">
              <a:spcBef>
                <a:spcPts val="0"/>
              </a:spcBef>
              <a:buClr>
                <a:srgbClr val="00F0BC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Automating Exploitation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what, how?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the target</a:t>
            </a:r>
          </a:p>
          <a:p>
            <a:pPr indent="-381000" lvl="0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6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chemeClr val="accent6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background</a:t>
            </a:r>
          </a:p>
          <a:p>
            <a:pPr indent="-381000" lvl="1" marL="13716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types we care about  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how this helps with AEG</a:t>
            </a:r>
          </a:p>
          <a:p>
            <a:pPr indent="-381000" lvl="0" marL="914400" rtl="0">
              <a:spcBef>
                <a:spcPts val="0"/>
              </a:spcBef>
              <a:buClr>
                <a:srgbClr val="FFFF00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Application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tools</a:t>
            </a:r>
          </a:p>
          <a:p>
            <a:pPr indent="-3810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  <a:buAutoNum type="alphaLcPeriod"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demo</a:t>
            </a:r>
          </a:p>
          <a:p>
            <a:pPr indent="-381000" lvl="0" marL="914400" rtl="0">
              <a:spcBef>
                <a:spcPts val="0"/>
              </a:spcBef>
              <a:buClr>
                <a:srgbClr val="FF3939"/>
              </a:buClr>
              <a:buSzPct val="100000"/>
              <a:buFont typeface="Metrophobic"/>
              <a:buAutoNum type="arabicPeriod"/>
            </a:pPr>
            <a:r>
              <a:rPr lang="en-US" sz="2400">
                <a:solidFill>
                  <a:srgbClr val="FF3939"/>
                </a:solidFill>
                <a:latin typeface="Metrophobic"/>
                <a:ea typeface="Metrophobic"/>
                <a:cs typeface="Metrophobic"/>
                <a:sym typeface="Metrophobic"/>
              </a:rPr>
              <a:t>Conclusion</a:t>
            </a:r>
          </a:p>
        </p:txBody>
      </p:sp>
      <p:sp>
        <p:nvSpPr>
          <p:cNvPr id="536" name="Shape 536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537" name="Shape 537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Automatic Exploit Generation</a:t>
            </a:r>
          </a:p>
        </p:txBody>
      </p:sp>
      <p:sp>
        <p:nvSpPr>
          <p:cNvPr id="538" name="Shape 538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32/45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Common tools:</a:t>
            </a:r>
          </a:p>
          <a:p>
            <a:pPr indent="-4191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PIN Tool</a:t>
            </a:r>
          </a:p>
          <a:p>
            <a:pPr indent="-4191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Valgrind (before/during runtime)</a:t>
            </a:r>
          </a:p>
          <a:p>
            <a:pPr indent="-4191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DynamoRIO</a:t>
            </a:r>
          </a:p>
          <a:p>
            <a:pPr indent="-4191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Qemu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5" name="Shape 545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546" name="Shape 546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547" name="Shape 547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33/45</a:t>
            </a:r>
          </a:p>
        </p:txBody>
      </p:sp>
      <p:sp>
        <p:nvSpPr>
          <p:cNvPr id="548" name="Shape 548"/>
          <p:cNvSpPr txBox="1"/>
          <p:nvPr>
            <p:ph type="title"/>
          </p:nvPr>
        </p:nvSpPr>
        <p:spPr>
          <a:xfrm>
            <a:off x="457200" y="274650"/>
            <a:ext cx="85398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Dynamic Binary Instrumentation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Example: </a:t>
            </a:r>
            <a:r>
              <a:rPr lang="en-US" sz="4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Flare-on Challenge 9</a:t>
            </a: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457200" y="1600200"/>
            <a:ext cx="8229600" cy="130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61111"/>
              <a:buNone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[ </a:t>
            </a:r>
            <a:r>
              <a:rPr b="1" lang="en-US" sz="18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http://blog.trailofbits.com/2015/09/09/flare-on-reversing-challenges-2015/</a:t>
            </a: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]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Pintool instruction count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More instructions == Closer to correct input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556" name="Shape 556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557" name="Shape 557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558" name="Shape 558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34/45</a:t>
            </a:r>
          </a:p>
        </p:txBody>
      </p:sp>
      <p:grpSp>
        <p:nvGrpSpPr>
          <p:cNvPr id="559" name="Shape 559"/>
          <p:cNvGrpSpPr/>
          <p:nvPr/>
        </p:nvGrpSpPr>
        <p:grpSpPr>
          <a:xfrm>
            <a:off x="3449359" y="4500470"/>
            <a:ext cx="4835696" cy="1535653"/>
            <a:chOff x="2097700" y="4713175"/>
            <a:chExt cx="4396087" cy="1303500"/>
          </a:xfrm>
        </p:grpSpPr>
        <p:sp>
          <p:nvSpPr>
            <p:cNvPr id="560" name="Shape 560"/>
            <p:cNvSpPr/>
            <p:nvPr/>
          </p:nvSpPr>
          <p:spPr>
            <a:xfrm>
              <a:off x="2097700" y="4713175"/>
              <a:ext cx="4394700" cy="1303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image31.png" id="561" name="Shape 5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02762" y="4734387"/>
              <a:ext cx="4391025" cy="1266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2" name="Shape 562"/>
          <p:cNvSpPr txBox="1"/>
          <p:nvPr/>
        </p:nvSpPr>
        <p:spPr>
          <a:xfrm>
            <a:off x="457200" y="4817475"/>
            <a:ext cx="2677499" cy="55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Input: </a:t>
            </a: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FLAGAAAA...</a:t>
            </a:r>
          </a:p>
        </p:txBody>
      </p:sp>
      <p:grpSp>
        <p:nvGrpSpPr>
          <p:cNvPr id="563" name="Shape 563"/>
          <p:cNvGrpSpPr/>
          <p:nvPr/>
        </p:nvGrpSpPr>
        <p:grpSpPr>
          <a:xfrm>
            <a:off x="531452" y="2972196"/>
            <a:ext cx="4832095" cy="1528270"/>
            <a:chOff x="536537" y="3200175"/>
            <a:chExt cx="4393612" cy="1209075"/>
          </a:xfrm>
        </p:grpSpPr>
        <p:sp>
          <p:nvSpPr>
            <p:cNvPr id="564" name="Shape 564"/>
            <p:cNvSpPr/>
            <p:nvPr/>
          </p:nvSpPr>
          <p:spPr>
            <a:xfrm>
              <a:off x="539050" y="3200175"/>
              <a:ext cx="4391100" cy="1208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descr="image23.png" id="565" name="Shape 56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537" y="3209100"/>
              <a:ext cx="4391025" cy="1200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6" name="Shape 566"/>
          <p:cNvSpPr txBox="1"/>
          <p:nvPr/>
        </p:nvSpPr>
        <p:spPr>
          <a:xfrm>
            <a:off x="5681850" y="3038125"/>
            <a:ext cx="2677499" cy="553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3939"/>
                </a:solidFill>
                <a:latin typeface="Consolas"/>
                <a:ea typeface="Consolas"/>
                <a:cs typeface="Consolas"/>
                <a:sym typeface="Consolas"/>
              </a:rPr>
              <a:t>Input:</a:t>
            </a:r>
            <a:r>
              <a:rPr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AAAAAAAA...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Symbolic Execution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Common tools: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KLEE (runs on LLVM bc)</a:t>
            </a:r>
          </a:p>
          <a:p>
            <a:pPr indent="-419100" lvl="0" marL="4572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SAGE (MS internal tool)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feed it to z3 to solve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574" name="Shape 57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575" name="Shape 57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576" name="Shape 57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35/45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Concolic Execution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Common tools:</a:t>
            </a:r>
          </a:p>
          <a:p>
            <a:pPr indent="-4191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Angr</a:t>
            </a:r>
          </a:p>
          <a:p>
            <a:pPr indent="-4191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Pysymemu</a:t>
            </a:r>
          </a:p>
          <a:p>
            <a:pPr indent="-4191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Triton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4" name="Shape 58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585" name="Shape 58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586" name="Shape 58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36/45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AEG Demo: </a:t>
            </a:r>
            <a:r>
              <a:rPr lang="en-US" sz="4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Assumptions</a:t>
            </a: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rgbClr val="000000"/>
              </a:buClr>
              <a:buSzPct val="61111"/>
              <a:buNone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[ </a:t>
            </a:r>
            <a:r>
              <a:rPr b="1" lang="en-US" sz="18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Assumptions</a:t>
            </a: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]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Space of potential vulnerabilities too large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Need to write tools to hunt for subset</a:t>
            </a:r>
          </a:p>
          <a:p>
            <a:pPr indent="-342900" lvl="1" marL="9144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Target memory corrupt (memcpy)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ROP from there…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[ </a:t>
            </a:r>
            <a:r>
              <a:rPr b="1" lang="en-US" sz="1800">
                <a:solidFill>
                  <a:srgbClr val="FFD966"/>
                </a:solidFill>
                <a:latin typeface="Metrophobic"/>
                <a:ea typeface="Metrophobic"/>
                <a:cs typeface="Metrophobic"/>
                <a:sym typeface="Metrophobic"/>
              </a:rPr>
              <a:t>Dynamically Acquire</a:t>
            </a: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]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Path to target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Solve for constraints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Addresses of gadgets for ROP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lt1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[ </a:t>
            </a:r>
            <a:r>
              <a:rPr b="1" lang="en-US" sz="1800">
                <a:solidFill>
                  <a:srgbClr val="FF6868"/>
                </a:solidFill>
                <a:latin typeface="Metrophobic"/>
                <a:ea typeface="Metrophobic"/>
                <a:cs typeface="Metrophobic"/>
                <a:sym typeface="Metrophobic"/>
              </a:rPr>
              <a:t>Statically (Pre) Acquired</a:t>
            </a: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]</a:t>
            </a:r>
          </a:p>
          <a:p>
            <a:pPr indent="-34290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Metrophobic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Semantics of target &amp; gadgets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594" name="Shape 59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595" name="Shape 59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596" name="Shape 59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37/45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LLVM Pass</a:t>
            </a:r>
          </a:p>
        </p:txBody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457200" y="1600200"/>
            <a:ext cx="8229600" cy="1218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Using the structure of the binary:</a:t>
            </a:r>
          </a:p>
          <a:p>
            <a:pPr indent="-3429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b="1" lang="en-US" sz="1800">
                <a:solidFill>
                  <a:srgbClr val="00FF00"/>
                </a:solidFill>
                <a:latin typeface="Metrophobic"/>
                <a:ea typeface="Metrophobic"/>
                <a:cs typeface="Metrophobic"/>
                <a:sym typeface="Metrophobic"/>
              </a:rPr>
              <a:t>Dominator Tree</a:t>
            </a: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	</a:t>
            </a:r>
          </a:p>
          <a:p>
            <a:pPr indent="-3429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Longest path of CFG is the “winning” path  </a:t>
            </a:r>
          </a:p>
          <a:p>
            <a:pPr indent="-3429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b="1" lang="en-US" sz="1800">
                <a:solidFill>
                  <a:srgbClr val="00FFFF"/>
                </a:solidFill>
                <a:latin typeface="Metrophobic"/>
                <a:ea typeface="Metrophobic"/>
                <a:cs typeface="Metrophobic"/>
                <a:sym typeface="Metrophobic"/>
              </a:rPr>
              <a:t>Use-def chain</a:t>
            </a:r>
          </a:p>
          <a:p>
            <a:pPr indent="-342900" lvl="1" marL="13716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Each cmp of this path comprises the “constraints”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-4525" y="3428425"/>
            <a:ext cx="82296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09550" lvl="0" marL="800100" rtl="0">
              <a:spcBef>
                <a:spcPts val="64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⇒ “</a:t>
            </a:r>
            <a:r>
              <a:rPr b="1" lang="en-US" sz="1800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Flow-sensitive constraint analysis</a:t>
            </a: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"</a:t>
            </a:r>
          </a:p>
          <a:p>
            <a:pPr indent="-69850" lvl="0" marL="457200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605" name="Shape 605"/>
          <p:cNvSpPr txBox="1"/>
          <p:nvPr/>
        </p:nvSpPr>
        <p:spPr>
          <a:xfrm>
            <a:off x="457200" y="4057000"/>
            <a:ext cx="82296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139700" lvl="0" marL="342900" rtl="0">
              <a:spcBef>
                <a:spcPts val="640"/>
              </a:spcBef>
              <a:buNone/>
            </a:pPr>
            <a:r>
              <a:rPr b="1" i="1" lang="en-US" sz="2400">
                <a:solidFill>
                  <a:srgbClr val="FF6868"/>
                </a:solidFill>
                <a:latin typeface="Metrophobic"/>
                <a:ea typeface="Metrophobic"/>
                <a:cs typeface="Metrophobic"/>
                <a:sym typeface="Metrophobic"/>
              </a:rPr>
              <a:t>LLVM:</a:t>
            </a:r>
          </a:p>
          <a:p>
            <a:pPr indent="-342900" lvl="0" marL="9144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Makes this analysis easier</a:t>
            </a:r>
          </a:p>
          <a:p>
            <a:pPr indent="-342900" lvl="1" marL="13716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DomTree &amp; Use-def construction</a:t>
            </a:r>
          </a:p>
          <a:p>
            <a:pPr indent="-342900" lvl="1" marL="13716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b="1" lang="en-US" sz="18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Semantics of cmp and vars</a:t>
            </a: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easy to pull out</a:t>
            </a:r>
          </a:p>
          <a:p>
            <a:pPr indent="-342900" lvl="1" marL="13716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Runs statically over bitcode (lift with </a:t>
            </a:r>
            <a:r>
              <a:rPr b="1" lang="en-US" sz="1800">
                <a:solidFill>
                  <a:srgbClr val="FFD966"/>
                </a:solidFill>
                <a:latin typeface="Metrophobic"/>
                <a:ea typeface="Metrophobic"/>
                <a:cs typeface="Metrophobic"/>
                <a:sym typeface="Metrophobic"/>
              </a:rPr>
              <a:t>Mcsema</a:t>
            </a: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) </a:t>
            </a:r>
          </a:p>
          <a:p>
            <a:pPr indent="-342900" lvl="1" marL="13716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Fast</a:t>
            </a:r>
          </a:p>
        </p:txBody>
      </p:sp>
      <p:sp>
        <p:nvSpPr>
          <p:cNvPr id="606" name="Shape 606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607" name="Shape 607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608" name="Shape 608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38/45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CTF &amp; Wargames</a:t>
            </a:r>
          </a:p>
        </p:txBody>
      </p:sp>
      <p:pic>
        <p:nvPicPr>
          <p:cNvPr descr="596fc00489.png" id="132" name="Shape 132"/>
          <p:cNvPicPr preferRelativeResize="0"/>
          <p:nvPr/>
        </p:nvPicPr>
        <p:blipFill rotWithShape="1">
          <a:blip r:embed="rId3">
            <a:alphaModFix/>
          </a:blip>
          <a:srcRect b="17999" l="0" r="7304" t="0"/>
          <a:stretch/>
        </p:blipFill>
        <p:spPr>
          <a:xfrm>
            <a:off x="0" y="0"/>
            <a:ext cx="9143996" cy="4772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1171200" y="2134050"/>
            <a:ext cx="1772399" cy="1485000"/>
          </a:xfrm>
          <a:prstGeom prst="rect">
            <a:avLst/>
          </a:prstGeom>
          <a:solidFill>
            <a:srgbClr val="000000">
              <a:alpha val="69800"/>
            </a:srgbClr>
          </a:solidFill>
          <a:ln cap="flat" cmpd="sng" w="9525">
            <a:solidFill>
              <a:srgbClr val="4A7DB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Binary</a:t>
            </a:r>
          </a:p>
        </p:txBody>
      </p:sp>
      <p:grpSp>
        <p:nvGrpSpPr>
          <p:cNvPr id="134" name="Shape 134"/>
          <p:cNvGrpSpPr/>
          <p:nvPr/>
        </p:nvGrpSpPr>
        <p:grpSpPr>
          <a:xfrm>
            <a:off x="2943599" y="2134050"/>
            <a:ext cx="2514599" cy="1485000"/>
            <a:chOff x="2943599" y="2362650"/>
            <a:chExt cx="2514599" cy="1485000"/>
          </a:xfrm>
        </p:grpSpPr>
        <p:sp>
          <p:nvSpPr>
            <p:cNvPr id="135" name="Shape 135"/>
            <p:cNvSpPr/>
            <p:nvPr/>
          </p:nvSpPr>
          <p:spPr>
            <a:xfrm>
              <a:off x="3685800" y="2362650"/>
              <a:ext cx="1772399" cy="1485000"/>
            </a:xfrm>
            <a:prstGeom prst="rect">
              <a:avLst/>
            </a:prstGeom>
            <a:solidFill>
              <a:srgbClr val="000000">
                <a:alpha val="69800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 rtl="0" algn="ctr">
                <a:spcBef>
                  <a:spcPts val="0"/>
                </a:spcBef>
                <a:buSzPct val="25000"/>
                <a:buNone/>
              </a:pPr>
              <a:r>
                <a:rPr b="1"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PWN</a:t>
              </a:r>
            </a:p>
            <a:p>
              <a:pPr lvl="0" rtl="0" algn="ctr">
                <a:spcBef>
                  <a:spcPts val="0"/>
                </a:spcBef>
                <a:buSzPct val="25000"/>
                <a:buNone/>
              </a:pPr>
              <a:r>
                <a:rPr b="1"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It</a:t>
              </a:r>
            </a:p>
          </p:txBody>
        </p:sp>
        <p:cxnSp>
          <p:nvCxnSpPr>
            <p:cNvPr id="136" name="Shape 136"/>
            <p:cNvCxnSpPr>
              <a:stCxn id="133" idx="3"/>
              <a:endCxn id="135" idx="1"/>
            </p:cNvCxnSpPr>
            <p:nvPr/>
          </p:nvCxnSpPr>
          <p:spPr>
            <a:xfrm>
              <a:off x="2943599" y="3105150"/>
              <a:ext cx="742199" cy="0"/>
            </a:xfrm>
            <a:prstGeom prst="straightConnector1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grpSp>
        <p:nvGrpSpPr>
          <p:cNvPr id="137" name="Shape 137"/>
          <p:cNvGrpSpPr/>
          <p:nvPr/>
        </p:nvGrpSpPr>
        <p:grpSpPr>
          <a:xfrm>
            <a:off x="5458200" y="2134050"/>
            <a:ext cx="2514599" cy="1485000"/>
            <a:chOff x="5458200" y="2362650"/>
            <a:chExt cx="2514599" cy="1485000"/>
          </a:xfrm>
        </p:grpSpPr>
        <p:sp>
          <p:nvSpPr>
            <p:cNvPr id="138" name="Shape 138"/>
            <p:cNvSpPr/>
            <p:nvPr/>
          </p:nvSpPr>
          <p:spPr>
            <a:xfrm>
              <a:off x="6200400" y="2362650"/>
              <a:ext cx="1772399" cy="1485000"/>
            </a:xfrm>
            <a:prstGeom prst="rect">
              <a:avLst/>
            </a:prstGeom>
            <a:solidFill>
              <a:srgbClr val="000000">
                <a:alpha val="69800"/>
              </a:srgbClr>
            </a:solidFill>
            <a:ln cap="flat" cmpd="sng" w="9525">
              <a:solidFill>
                <a:srgbClr val="4A7DBA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lvl="0" rtl="0" algn="ctr">
                <a:spcBef>
                  <a:spcPts val="0"/>
                </a:spcBef>
                <a:buSzPct val="25000"/>
                <a:buNone/>
              </a:pPr>
              <a:r>
                <a:rPr b="1"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 </a:t>
              </a:r>
            </a:p>
            <a:p>
              <a:pPr lvl="0" rtl="0" algn="ctr">
                <a:spcBef>
                  <a:spcPts val="0"/>
                </a:spcBef>
                <a:buSzPct val="25000"/>
                <a:buNone/>
              </a:pPr>
              <a:r>
                <a:rPr b="1" lang="en-US" sz="4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Flag</a:t>
              </a:r>
            </a:p>
          </p:txBody>
        </p:sp>
        <p:cxnSp>
          <p:nvCxnSpPr>
            <p:cNvPr id="139" name="Shape 139"/>
            <p:cNvCxnSpPr/>
            <p:nvPr/>
          </p:nvCxnSpPr>
          <p:spPr>
            <a:xfrm>
              <a:off x="5458200" y="3105150"/>
              <a:ext cx="742200" cy="0"/>
            </a:xfrm>
            <a:prstGeom prst="straightConnector1">
              <a:avLst/>
            </a:prstGeom>
            <a:noFill/>
            <a:ln cap="flat" cmpd="sng" w="28575">
              <a:solidFill>
                <a:srgbClr val="00FF00"/>
              </a:solidFill>
              <a:prstDash val="solid"/>
              <a:round/>
              <a:headEnd len="lg" w="lg" type="none"/>
              <a:tailEnd len="lg" w="lg" type="triangle"/>
            </a:ln>
          </p:spPr>
        </p:cxnSp>
      </p:grpSp>
      <p:pic>
        <p:nvPicPr>
          <p:cNvPr descr="0c1f0b1227.png"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5" y="846006"/>
            <a:ext cx="9144001" cy="516598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142" name="Shape 142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143" name="Shape 143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4/45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LLVM Pass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457200" y="1762600"/>
            <a:ext cx="8229600" cy="15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640"/>
              </a:spcBef>
              <a:buNone/>
            </a:pPr>
            <a:r>
              <a:rPr b="1" i="1" lang="en-US" sz="3300">
                <a:solidFill>
                  <a:srgbClr val="FF6868"/>
                </a:solidFill>
                <a:latin typeface="Metrophobic"/>
                <a:ea typeface="Metrophobic"/>
                <a:cs typeface="Metrophobic"/>
                <a:sym typeface="Metrophobic"/>
              </a:rPr>
              <a:t>Download tool:</a:t>
            </a:r>
          </a:p>
          <a:p>
            <a: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[ https://github.com/trailofbits/domtresat ]</a:t>
            </a:r>
          </a:p>
          <a:p>
            <a: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616" name="Shape 61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617" name="Shape 617"/>
          <p:cNvSpPr txBox="1"/>
          <p:nvPr>
            <p:ph idx="11" type="ftr"/>
          </p:nvPr>
        </p:nvSpPr>
        <p:spPr>
          <a:xfrm>
            <a:off x="2857500" y="6356350"/>
            <a:ext cx="3429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618" name="Shape 61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38/45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Angr Script</a:t>
            </a:r>
          </a:p>
        </p:txBody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164550" y="1591300"/>
            <a:ext cx="8814899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… acquire binary &amp; some conditions …. 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angr.Project("</a:t>
            </a:r>
            <a:r>
              <a:rPr b="1" lang="en-US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aeg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ss = b.factory.blank_state(addr=</a:t>
            </a:r>
            <a:r>
              <a:rPr b="1" lang="en-US">
                <a:solidFill>
                  <a:srgbClr val="FF6868"/>
                </a:solidFill>
                <a:latin typeface="Consolas"/>
                <a:ea typeface="Consolas"/>
                <a:cs typeface="Consolas"/>
                <a:sym typeface="Consolas"/>
              </a:rPr>
              <a:t>entry_func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ss.options.discard("LAZY_SOLVES")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ss.se._solver.timeout=10000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ss.memory.store(</a:t>
            </a:r>
            <a:r>
              <a:rPr b="1" lang="en-US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argv1_buff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ss.BV("</a:t>
            </a:r>
            <a:r>
              <a:rPr b="1" lang="en-U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", </a:t>
            </a:r>
            <a:r>
              <a:rPr lang="en-U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pg = b.factory.path_group(ss, immutable=False)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angr.path_group.l.setLevel("DEBUG")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pg.explore(find=</a:t>
            </a:r>
            <a:r>
              <a:rPr b="1" lang="en-US">
                <a:solidFill>
                  <a:srgbClr val="00F0BC"/>
                </a:solidFill>
                <a:latin typeface="Consolas"/>
                <a:ea typeface="Consolas"/>
                <a:cs typeface="Consolas"/>
                <a:sym typeface="Consolas"/>
              </a:rPr>
              <a:t>vuln_addr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-U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], avoid=</a:t>
            </a:r>
            <a:r>
              <a:rPr b="1" lang="en-US">
                <a:solidFill>
                  <a:srgbClr val="FF6868"/>
                </a:solidFill>
                <a:latin typeface="Consolas"/>
                <a:ea typeface="Consolas"/>
                <a:cs typeface="Consolas"/>
                <a:sym typeface="Consolas"/>
              </a:rPr>
              <a:t>fail_bbs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00FFFF"/>
                </a:solidFill>
                <a:latin typeface="Consolas"/>
                <a:ea typeface="Consolas"/>
                <a:cs typeface="Consolas"/>
                <a:sym typeface="Consolas"/>
              </a:rPr>
              <a:t>argv1_win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= pg.found[</a:t>
            </a:r>
            <a:r>
              <a:rPr lang="en-U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].state.se.any_str(pg.found[</a:t>
            </a:r>
            <a:r>
              <a:rPr lang="en-U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].state.memory.load(</a:t>
            </a:r>
            <a:r>
              <a:rPr b="1" lang="en-US">
                <a:solidFill>
                  <a:srgbClr val="FFD966"/>
                </a:solidFill>
                <a:latin typeface="Consolas"/>
                <a:ea typeface="Consolas"/>
                <a:cs typeface="Consolas"/>
                <a:sym typeface="Consolas"/>
              </a:rPr>
              <a:t>argv1_buff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US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6" name="Shape 626"/>
          <p:cNvSpPr txBox="1"/>
          <p:nvPr/>
        </p:nvSpPr>
        <p:spPr>
          <a:xfrm>
            <a:off x="3126750" y="1653600"/>
            <a:ext cx="5852699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64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r">
              <a:spcBef>
                <a:spcPts val="64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#setup env</a:t>
            </a:r>
          </a:p>
          <a:p>
            <a:pPr lvl="0" rtl="0" algn="r">
              <a:spcBef>
                <a:spcPts val="64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r">
              <a:spcBef>
                <a:spcPts val="64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r">
              <a:spcBef>
                <a:spcPts val="64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#fake input with no value</a:t>
            </a:r>
          </a:p>
          <a:p>
            <a:pPr lvl="0" rtl="0" algn="r">
              <a:spcBef>
                <a:spcPts val="64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r">
              <a:spcBef>
                <a:spcPts val="64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r">
              <a:spcBef>
                <a:spcPts val="64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r">
              <a:spcBef>
                <a:spcPts val="64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#target &amp; bad branches, 4 speed</a:t>
            </a:r>
          </a:p>
          <a:p>
            <a:pPr lvl="0" rtl="0" algn="r">
              <a:spcBef>
                <a:spcPts val="64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r">
              <a:spcBef>
                <a:spcPts val="64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r">
              <a:spcBef>
                <a:spcPts val="64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#solved for path to target, dump memory</a:t>
            </a:r>
          </a:p>
        </p:txBody>
      </p:sp>
      <p:sp>
        <p:nvSpPr>
          <p:cNvPr id="627" name="Shape 627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628" name="Shape 628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629" name="Shape 629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39/45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722312" y="4406900"/>
            <a:ext cx="7772400" cy="1361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722312" y="2906713"/>
            <a:ext cx="7772400" cy="150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/>
          <p:nvPr/>
        </p:nvSpPr>
        <p:spPr>
          <a:xfrm>
            <a:off x="75" y="-75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 txBox="1"/>
          <p:nvPr/>
        </p:nvSpPr>
        <p:spPr>
          <a:xfrm>
            <a:off x="1030200" y="2696400"/>
            <a:ext cx="70836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4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Demo</a:t>
            </a:r>
          </a:p>
          <a:p>
            <a:pPr lvl="0" rtl="0" algn="ctr">
              <a:spcBef>
                <a:spcPts val="640"/>
              </a:spcBef>
              <a:buNone/>
            </a:pPr>
            <a:r>
              <a:t/>
            </a:r>
            <a:endParaRPr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5" name="Shape 645"/>
          <p:cNvSpPr txBox="1"/>
          <p:nvPr>
            <p:ph idx="1" type="body"/>
          </p:nvPr>
        </p:nvSpPr>
        <p:spPr>
          <a:xfrm>
            <a:off x="457200" y="1600200"/>
            <a:ext cx="8229600" cy="170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[ </a:t>
            </a:r>
            <a:r>
              <a:rPr b="1" lang="en-US" sz="18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What We are (still) Working With</a:t>
            </a: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]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Binaries</a:t>
            </a:r>
          </a:p>
          <a:p>
            <a:pPr indent="-342900" lvl="1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Source is nice </a:t>
            </a:r>
          </a:p>
          <a:p>
            <a:pPr indent="-342900" lvl="2" marL="18288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Need to lift bins to IR for LLVM</a:t>
            </a:r>
          </a:p>
          <a:p>
            <a:pPr indent="-342900" lvl="2" marL="18288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18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Most concolic exec. tools would need to compile it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646" name="Shape 646"/>
          <p:cNvSpPr txBox="1"/>
          <p:nvPr>
            <p:ph type="title"/>
          </p:nvPr>
        </p:nvSpPr>
        <p:spPr>
          <a:xfrm>
            <a:off x="304800" y="274650"/>
            <a:ext cx="8825099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Conclusion: </a:t>
            </a:r>
            <a:r>
              <a:rPr lang="en-US" sz="4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The Future</a:t>
            </a:r>
          </a:p>
        </p:txBody>
      </p:sp>
      <p:sp>
        <p:nvSpPr>
          <p:cNvPr id="647" name="Shape 647"/>
          <p:cNvSpPr txBox="1"/>
          <p:nvPr/>
        </p:nvSpPr>
        <p:spPr>
          <a:xfrm>
            <a:off x="426775" y="3368625"/>
            <a:ext cx="8259899" cy="11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4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[ </a:t>
            </a:r>
            <a:r>
              <a:rPr b="1" lang="en-US" sz="1800">
                <a:solidFill>
                  <a:srgbClr val="FF3939"/>
                </a:solidFill>
                <a:latin typeface="Metrophobic"/>
                <a:ea typeface="Metrophobic"/>
                <a:cs typeface="Metrophobic"/>
                <a:sym typeface="Metrophobic"/>
              </a:rPr>
              <a:t>Difficulty</a:t>
            </a: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 ]</a:t>
            </a:r>
          </a:p>
          <a:p>
            <a:pPr indent="-342900" lvl="0" marL="914400" rtl="0">
              <a:spcBef>
                <a:spcPts val="640"/>
              </a:spcBef>
              <a:buClr>
                <a:schemeClr val="lt1"/>
              </a:buClr>
              <a:buSzPct val="100000"/>
              <a:buFont typeface="Metrophobic"/>
              <a:buChar char="-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Know how to express our targeted vulnerability </a:t>
            </a:r>
          </a:p>
          <a:p>
            <a:pPr indent="-342900" lvl="1" marL="914400" rtl="0">
              <a:spcBef>
                <a:spcPts val="560"/>
              </a:spcBef>
              <a:buClr>
                <a:schemeClr val="lt1"/>
              </a:buClr>
              <a:buSzPct val="100000"/>
              <a:buFont typeface="Metrophobic"/>
              <a:buChar char="-"/>
            </a:pPr>
            <a:r>
              <a:rPr lang="en-US" sz="18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Semantics for UAF, Memory Corruption, etc....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8" name="Shape 648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649" name="Shape 649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650" name="Shape 650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41/45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7" name="Shape 657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1" lang="en-US" sz="3600">
                <a:solidFill>
                  <a:schemeClr val="accent6"/>
                </a:solidFill>
                <a:latin typeface="Metrophobic"/>
                <a:ea typeface="Metrophobic"/>
                <a:cs typeface="Metrophobic"/>
                <a:sym typeface="Metrophobic"/>
              </a:rPr>
              <a:t>Automatic</a:t>
            </a: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program analysis</a:t>
            </a:r>
          </a:p>
          <a:p>
            <a:pPr indent="-4572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translate program (</a:t>
            </a:r>
            <a:r>
              <a:rPr lang="en-US" sz="3600">
                <a:solidFill>
                  <a:srgbClr val="00FFFF"/>
                </a:solidFill>
                <a:latin typeface="Metrophobic"/>
                <a:ea typeface="Metrophobic"/>
                <a:cs typeface="Metrophobic"/>
                <a:sym typeface="Metrophobic"/>
              </a:rPr>
              <a:t>IR</a:t>
            </a: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)</a:t>
            </a:r>
          </a:p>
          <a:p>
            <a:pPr indent="-4572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define program </a:t>
            </a:r>
            <a:r>
              <a:rPr lang="en-US" sz="36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in-correctness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goal: proving </a:t>
            </a:r>
            <a:r>
              <a:rPr b="1" lang="en-US" sz="3600">
                <a:solidFill>
                  <a:srgbClr val="FF3939"/>
                </a:solidFill>
                <a:latin typeface="Metrophobic"/>
                <a:ea typeface="Metrophobic"/>
                <a:cs typeface="Metrophobic"/>
                <a:sym typeface="Metrophobic"/>
              </a:rPr>
              <a:t>existence</a:t>
            </a: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or </a:t>
            </a:r>
            <a:r>
              <a:rPr b="1" lang="en-US" sz="3600">
                <a:solidFill>
                  <a:srgbClr val="00F0BC"/>
                </a:solidFill>
                <a:latin typeface="Metrophobic"/>
                <a:ea typeface="Metrophobic"/>
                <a:cs typeface="Metrophobic"/>
                <a:sym typeface="Metrophobic"/>
              </a:rPr>
              <a:t>absence</a:t>
            </a: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of bugs</a:t>
            </a:r>
          </a:p>
        </p:txBody>
      </p:sp>
      <p:sp>
        <p:nvSpPr>
          <p:cNvPr id="658" name="Shape 658"/>
          <p:cNvSpPr txBox="1"/>
          <p:nvPr>
            <p:ph type="title"/>
          </p:nvPr>
        </p:nvSpPr>
        <p:spPr>
          <a:xfrm>
            <a:off x="304800" y="274650"/>
            <a:ext cx="8825099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Finding (More) Bugs </a:t>
            </a:r>
          </a:p>
        </p:txBody>
      </p:sp>
      <p:sp>
        <p:nvSpPr>
          <p:cNvPr id="659" name="Shape 659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660" name="Shape 660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661" name="Shape 661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42/45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457200" y="2853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Acknowledgements </a:t>
            </a:r>
          </a:p>
        </p:txBody>
      </p:sp>
      <p:sp>
        <p:nvSpPr>
          <p:cNvPr id="667" name="Shape 667"/>
          <p:cNvSpPr txBox="1"/>
          <p:nvPr>
            <p:ph idx="1" type="body"/>
          </p:nvPr>
        </p:nvSpPr>
        <p:spPr>
          <a:xfrm>
            <a:off x="304025" y="1519875"/>
            <a:ext cx="8530200" cy="45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81000" lvl="0" marL="457200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ct val="100000"/>
              <a:buFont typeface="Metrophobic"/>
            </a:pPr>
            <a:r>
              <a:rPr b="1" lang="en-US" sz="2400">
                <a:solidFill>
                  <a:srgbClr val="FFFFFF"/>
                </a:solidFill>
                <a:highlight>
                  <a:srgbClr val="000000"/>
                </a:highlight>
                <a:latin typeface="Metrophobic"/>
                <a:ea typeface="Metrophobic"/>
                <a:cs typeface="Metrophobic"/>
                <a:sym typeface="Metrophobic"/>
              </a:rPr>
              <a:t>Trail of Bits</a:t>
            </a:r>
          </a:p>
          <a:p>
            <a:pPr indent="-381000" lvl="0" marL="457200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lt1"/>
              </a:buClr>
              <a:buSzPct val="100000"/>
              <a:buFont typeface="Metrophobic"/>
            </a:pPr>
            <a:r>
              <a:rPr b="1"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pwnable.kr</a:t>
            </a:r>
          </a:p>
          <a:p>
            <a:pPr indent="-381000" lvl="0" marL="457200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lt1"/>
              </a:buClr>
              <a:buSzPct val="100000"/>
              <a:buFont typeface="Metrophobic"/>
            </a:pPr>
            <a:r>
              <a:rPr b="1" lang="en-US" sz="2400">
                <a:solidFill>
                  <a:schemeClr val="lt1"/>
                </a:solidFill>
                <a:latin typeface="Metrophobic"/>
                <a:ea typeface="Metrophobic"/>
                <a:cs typeface="Metrophobic"/>
                <a:sym typeface="Metrophobic"/>
              </a:rPr>
              <a:t>RPISEC</a:t>
            </a:r>
          </a:p>
          <a:p>
            <a:pPr indent="0" lvl="0" marL="0" rtl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highlight>
                <a:srgbClr val="000000"/>
              </a:highlight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668" name="Shape 668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descr="logo.png" id="669" name="Shape 6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7" y="4645200"/>
            <a:ext cx="4524375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Shape 670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671" name="Shape 671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Automatic Exploit Generation</a:t>
            </a:r>
          </a:p>
        </p:txBody>
      </p:sp>
      <p:sp>
        <p:nvSpPr>
          <p:cNvPr id="672" name="Shape 672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43/45</a:t>
            </a:r>
          </a:p>
        </p:txBody>
      </p:sp>
      <p:pic>
        <p:nvPicPr>
          <p:cNvPr descr="TOB_Grey.png" id="673" name="Shape 6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800" y="1875675"/>
            <a:ext cx="4099549" cy="24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457200" y="2853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References</a:t>
            </a:r>
          </a:p>
        </p:txBody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24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[Good Course Material]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u="sng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  <a:hlinkClick r:id="rId3"/>
              </a:rPr>
              <a:t>https://www.cs.umd.edu/class/spring2013/cmsc631/lectures/symbolic-exec.pdf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u="sng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  <a:hlinkClick r:id="rId4"/>
              </a:rPr>
              <a:t>https://www.utdallas.edu/~zxl111930/spring2012/public/lec4.pdf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u="sng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  <a:hlinkClick r:id="rId5"/>
              </a:rPr>
              <a:t>http://web.mit.edu/16.399/www/lecture_01-intro/Cousot_MIT_2005_Course_01_4-1.pdf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u="sng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  <a:hlinkClick r:id="rId6"/>
              </a:rPr>
              <a:t>http://homepage.cs.uiowa.edu/~tinelli/classes/seminar/Cousot.pdf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sz="24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[Site for Tool Documentation]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u="sng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  <a:hlinkClick r:id="rId7"/>
              </a:rPr>
              <a:t>https://github.com/angr/angr-doc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u="sng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  <a:hlinkClick r:id="rId8"/>
              </a:rPr>
              <a:t>https://github.com/llvm-mirror/llvm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u="sng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  <a:hlinkClick r:id="rId9"/>
              </a:rPr>
              <a:t>https://github.com/trailofbits/domtresat</a:t>
            </a:r>
            <a:r>
              <a:rPr b="1" lang="en-US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[ Tool built on concepts in this talk 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b="1" lang="en-US" sz="2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[Other Good Resources]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u="sng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  <a:hlinkClick r:id="rId10"/>
              </a:rPr>
              <a:t>http://www.grammatech.com/blog/hybrid-concolic-execution-part-1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rPr b="1" lang="en-US" u="sng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  <a:hlinkClick r:id="rId11"/>
              </a:rPr>
              <a:t>http://openwall.info/wiki/_media/people/jvanegue/files/aegc_vanegue.pdf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Shape 680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681" name="Shape 681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682" name="Shape 682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Automatic Exploit Generation</a:t>
            </a:r>
          </a:p>
        </p:txBody>
      </p:sp>
      <p:sp>
        <p:nvSpPr>
          <p:cNvPr id="683" name="Shape 683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44/45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/>
          <p:nvPr>
            <p:ph type="title"/>
          </p:nvPr>
        </p:nvSpPr>
        <p:spPr>
          <a:xfrm>
            <a:off x="457200" y="28531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B0F0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Any Questions?</a:t>
            </a:r>
          </a:p>
        </p:txBody>
      </p:sp>
      <p:sp>
        <p:nvSpPr>
          <p:cNvPr id="689" name="Shape 689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1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2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3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4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5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6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7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  <a:p>
            <a:pPr lvl="8" rtl="0">
              <a:spcBef>
                <a:spcPts val="0"/>
              </a:spcBef>
              <a:buNone/>
            </a:pPr>
            <a:r>
              <a:t/>
            </a:r>
            <a:endParaRPr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690" name="Shape 690"/>
          <p:cNvSpPr txBox="1"/>
          <p:nvPr/>
        </p:nvSpPr>
        <p:spPr>
          <a:xfrm>
            <a:off x="457200" y="5082975"/>
            <a:ext cx="81495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IRC: quend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email: </a:t>
            </a:r>
            <a:r>
              <a:rPr lang="en-US" sz="2400" u="sng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  <a:hlinkClick r:id="rId3"/>
              </a:rPr>
              <a:t>sophia@trailofbits.com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descr="giphy.gif" id="691" name="Shape 6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1412" y="1898562"/>
            <a:ext cx="4081175" cy="3060874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Shape 692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693" name="Shape 693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Automatic Exploit Generation</a:t>
            </a:r>
          </a:p>
        </p:txBody>
      </p:sp>
      <p:sp>
        <p:nvSpPr>
          <p:cNvPr id="694" name="Shape 694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45/45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596fc00489.png" id="151" name="Shape 151"/>
          <p:cNvPicPr preferRelativeResize="0"/>
          <p:nvPr/>
        </p:nvPicPr>
        <p:blipFill rotWithShape="1">
          <a:blip r:embed="rId3">
            <a:alphaModFix/>
          </a:blip>
          <a:srcRect b="17999" l="0" r="7304" t="0"/>
          <a:stretch/>
        </p:blipFill>
        <p:spPr>
          <a:xfrm>
            <a:off x="0" y="876375"/>
            <a:ext cx="9143996" cy="4772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The Past 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Manual labor</a:t>
            </a:r>
          </a:p>
          <a:p>
            <a:pPr indent="-4572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b="1" lang="en-US" sz="3600">
                <a:solidFill>
                  <a:schemeClr val="accent3"/>
                </a:solidFill>
                <a:latin typeface="Comic Sans MS"/>
                <a:ea typeface="Comic Sans MS"/>
                <a:cs typeface="Comic Sans MS"/>
                <a:sym typeface="Comic Sans MS"/>
              </a:rPr>
              <a:t>static</a:t>
            </a:r>
            <a:r>
              <a:rPr lang="en-US" sz="36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analysis</a:t>
            </a:r>
            <a:r>
              <a:rPr lang="en-US" sz="36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pic>
        <p:nvPicPr>
          <p:cNvPr descr="r2logo3.png"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975" y="4487475"/>
            <a:ext cx="3435325" cy="1473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1ce8f2ac57d9.jpg" id="160" name="Shape 160"/>
          <p:cNvPicPr preferRelativeResize="0"/>
          <p:nvPr/>
        </p:nvPicPr>
        <p:blipFill rotWithShape="1">
          <a:blip r:embed="rId4">
            <a:alphaModFix/>
          </a:blip>
          <a:srcRect b="24114" l="6224" r="5107" t="10500"/>
          <a:stretch/>
        </p:blipFill>
        <p:spPr>
          <a:xfrm>
            <a:off x="6392600" y="2904625"/>
            <a:ext cx="1511749" cy="15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162" name="Shape 162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5/45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457200" y="3010100"/>
            <a:ext cx="4888800" cy="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7200" lvl="0" marL="914400" rtl="0">
              <a:spcBef>
                <a:spcPts val="640"/>
              </a:spcBef>
              <a:buClr>
                <a:schemeClr val="lt1"/>
              </a:buClr>
              <a:buSzPct val="100000"/>
              <a:buFont typeface="Metrophobic"/>
              <a:buChar char="-"/>
            </a:pPr>
            <a:r>
              <a:rPr b="1" lang="en-US" sz="3600">
                <a:solidFill>
                  <a:schemeClr val="accent2"/>
                </a:solidFill>
                <a:latin typeface="Comic Sans MS"/>
                <a:ea typeface="Comic Sans MS"/>
                <a:cs typeface="Comic Sans MS"/>
                <a:sym typeface="Comic Sans MS"/>
              </a:rPr>
              <a:t>dynamic</a:t>
            </a:r>
            <a:r>
              <a:rPr lang="en-US" sz="36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analysis</a:t>
            </a:r>
          </a:p>
        </p:txBody>
      </p:sp>
      <p:pic>
        <p:nvPicPr>
          <p:cNvPr descr="Ida6-logo.png"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2466" y="3988261"/>
            <a:ext cx="2071225" cy="2138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Dynamic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Definition: 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Metrophobic"/>
            </a:pPr>
            <a:r>
              <a:rPr b="1" lang="en-US" sz="3000">
                <a:solidFill>
                  <a:schemeClr val="accent6"/>
                </a:solidFill>
                <a:latin typeface="Metrophobic"/>
                <a:ea typeface="Metrophobic"/>
                <a:cs typeface="Metrophobic"/>
                <a:sym typeface="Metrophobic"/>
              </a:rPr>
              <a:t>Running</a:t>
            </a: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it (concrete execution)</a:t>
            </a:r>
          </a:p>
          <a:p>
            <a:pPr indent="-419100" lvl="0" marL="457200" rtl="0">
              <a:spcBef>
                <a:spcPts val="0"/>
              </a:spcBef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Collecting/ observing environment changes 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00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455825" y="2699925"/>
            <a:ext cx="8229600" cy="3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lvl="0" rtl="0">
              <a:spcBef>
                <a:spcPts val="64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Popular Uses:	</a:t>
            </a:r>
          </a:p>
          <a:p>
            <a:pPr indent="-419100" lvl="0" marL="9144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dump VM </a:t>
            </a:r>
            <a:r>
              <a:rPr lang="en-US" sz="30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memory</a:t>
            </a: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&amp; </a:t>
            </a:r>
            <a:r>
              <a:rPr lang="en-US" sz="3000">
                <a:solidFill>
                  <a:srgbClr val="FFFF00"/>
                </a:solidFill>
                <a:latin typeface="Metrophobic"/>
                <a:ea typeface="Metrophobic"/>
                <a:cs typeface="Metrophobic"/>
                <a:sym typeface="Metrophobic"/>
              </a:rPr>
              <a:t>grep</a:t>
            </a:r>
          </a:p>
          <a:p>
            <a:pPr indent="-419100" lvl="0" marL="9144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record/ </a:t>
            </a:r>
            <a:r>
              <a:rPr lang="en-US" sz="3000">
                <a:solidFill>
                  <a:srgbClr val="00FF00"/>
                </a:solidFill>
                <a:latin typeface="Metrophobic"/>
                <a:ea typeface="Metrophobic"/>
                <a:cs typeface="Metrophobic"/>
                <a:sym typeface="Metrophobic"/>
              </a:rPr>
              <a:t>replay</a:t>
            </a: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 &amp; manual </a:t>
            </a:r>
            <a:r>
              <a:rPr lang="en-US" sz="3000">
                <a:solidFill>
                  <a:srgbClr val="00FF00"/>
                </a:solidFill>
                <a:latin typeface="Metrophobic"/>
                <a:ea typeface="Metrophobic"/>
                <a:cs typeface="Metrophobic"/>
                <a:sym typeface="Metrophobic"/>
              </a:rPr>
              <a:t>analysis</a:t>
            </a:r>
          </a:p>
          <a:p>
            <a:pPr indent="-419100" lvl="0" marL="914400" rtl="0">
              <a:spcBef>
                <a:spcPts val="640"/>
              </a:spcBef>
              <a:buClr>
                <a:srgbClr val="FFFFFF"/>
              </a:buClr>
              <a:buSzPct val="100000"/>
              <a:buFont typeface="Metrophobic"/>
              <a:buChar char="-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gdb (</a:t>
            </a:r>
            <a:r>
              <a:rPr lang="en-US" sz="3000">
                <a:solidFill>
                  <a:srgbClr val="00FFFF"/>
                </a:solidFill>
                <a:latin typeface="Metrophobic"/>
                <a:ea typeface="Metrophobic"/>
                <a:cs typeface="Metrophobic"/>
                <a:sym typeface="Metrophobic"/>
              </a:rPr>
              <a:t>debuggers</a:t>
            </a: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) &amp; </a:t>
            </a:r>
            <a:r>
              <a:rPr lang="en-US" sz="3000">
                <a:solidFill>
                  <a:srgbClr val="00FFFF"/>
                </a:solidFill>
                <a:latin typeface="Metrophobic"/>
                <a:ea typeface="Metrophobic"/>
                <a:cs typeface="Metrophobic"/>
                <a:sym typeface="Metrophobic"/>
              </a:rPr>
              <a:t>run</a:t>
            </a:r>
          </a:p>
        </p:txBody>
      </p:sp>
      <p:sp>
        <p:nvSpPr>
          <p:cNvPr id="174" name="Shape 17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175" name="Shape 17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176" name="Shape 17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6/45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Dynamic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Common tools:</a:t>
            </a:r>
          </a:p>
          <a:p>
            <a:pPr indent="-4191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gdb, windbg, cdb</a:t>
            </a:r>
          </a:p>
          <a:p>
            <a:pPr indent="-419100" lvl="0" marL="914400" rtl="0">
              <a:spcBef>
                <a:spcPts val="0"/>
              </a:spcBef>
              <a:buClr>
                <a:srgbClr val="FFFFFF"/>
              </a:buClr>
              <a:buSzPct val="100000"/>
              <a:buFont typeface="Metrophobic"/>
            </a:pPr>
            <a:r>
              <a:rPr lang="en-US" sz="3000">
                <a:solidFill>
                  <a:srgbClr val="FFFFFF"/>
                </a:solidFill>
                <a:latin typeface="Metrophobic"/>
                <a:ea typeface="Metrophobic"/>
                <a:cs typeface="Metrophobic"/>
                <a:sym typeface="Metrophobic"/>
              </a:rPr>
              <a:t>python brute force (blind fuzzing)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Metrophobic"/>
              <a:ea typeface="Metrophobic"/>
              <a:cs typeface="Metrophobic"/>
              <a:sym typeface="Metrophobic"/>
            </a:endParaRPr>
          </a:p>
        </p:txBody>
      </p:sp>
      <p:sp>
        <p:nvSpPr>
          <p:cNvPr id="184" name="Shape 184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185" name="Shape 185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7/45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/>
        </p:nvSpPr>
        <p:spPr>
          <a:xfrm>
            <a:off x="1146625" y="6723175"/>
            <a:ext cx="27501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3000"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rPr>
              <a:t>step...</a:t>
            </a:r>
          </a:p>
        </p:txBody>
      </p:sp>
      <p:grpSp>
        <p:nvGrpSpPr>
          <p:cNvPr id="193" name="Shape 193"/>
          <p:cNvGrpSpPr/>
          <p:nvPr/>
        </p:nvGrpSpPr>
        <p:grpSpPr>
          <a:xfrm>
            <a:off x="3596000" y="1959287"/>
            <a:ext cx="5500200" cy="4307025"/>
            <a:chOff x="3443600" y="1121087"/>
            <a:chExt cx="5500200" cy="4307025"/>
          </a:xfrm>
        </p:grpSpPr>
        <p:sp>
          <p:nvSpPr>
            <p:cNvPr id="194" name="Shape 194"/>
            <p:cNvSpPr txBox="1"/>
            <p:nvPr/>
          </p:nvSpPr>
          <p:spPr>
            <a:xfrm>
              <a:off x="3443600" y="2157612"/>
              <a:ext cx="27501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2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195" name="Shape 195"/>
            <p:cNvSpPr txBox="1"/>
            <p:nvPr/>
          </p:nvSpPr>
          <p:spPr>
            <a:xfrm>
              <a:off x="5674650" y="4703612"/>
              <a:ext cx="27501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2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196" name="Shape 196"/>
            <p:cNvSpPr txBox="1"/>
            <p:nvPr/>
          </p:nvSpPr>
          <p:spPr>
            <a:xfrm>
              <a:off x="6193700" y="1121087"/>
              <a:ext cx="27501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2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</p:grpSp>
      <p:grpSp>
        <p:nvGrpSpPr>
          <p:cNvPr id="197" name="Shape 197"/>
          <p:cNvGrpSpPr/>
          <p:nvPr/>
        </p:nvGrpSpPr>
        <p:grpSpPr>
          <a:xfrm>
            <a:off x="684250" y="2303525"/>
            <a:ext cx="8149650" cy="2506225"/>
            <a:chOff x="531850" y="1465325"/>
            <a:chExt cx="8149650" cy="2506225"/>
          </a:xfrm>
        </p:grpSpPr>
        <p:sp>
          <p:nvSpPr>
            <p:cNvPr id="198" name="Shape 198"/>
            <p:cNvSpPr txBox="1"/>
            <p:nvPr/>
          </p:nvSpPr>
          <p:spPr>
            <a:xfrm>
              <a:off x="5931400" y="3247050"/>
              <a:ext cx="27501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199" name="Shape 199"/>
            <p:cNvSpPr txBox="1"/>
            <p:nvPr/>
          </p:nvSpPr>
          <p:spPr>
            <a:xfrm>
              <a:off x="5304300" y="2415225"/>
              <a:ext cx="27501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200" name="Shape 200"/>
            <p:cNvSpPr txBox="1"/>
            <p:nvPr/>
          </p:nvSpPr>
          <p:spPr>
            <a:xfrm>
              <a:off x="531850" y="1465325"/>
              <a:ext cx="27501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3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</p:grpSp>
      <p:grpSp>
        <p:nvGrpSpPr>
          <p:cNvPr id="201" name="Shape 201"/>
          <p:cNvGrpSpPr/>
          <p:nvPr/>
        </p:nvGrpSpPr>
        <p:grpSpPr>
          <a:xfrm>
            <a:off x="846700" y="1767575"/>
            <a:ext cx="4737799" cy="2677250"/>
            <a:chOff x="694300" y="929375"/>
            <a:chExt cx="4737799" cy="2677250"/>
          </a:xfrm>
        </p:grpSpPr>
        <p:sp>
          <p:nvSpPr>
            <p:cNvPr id="202" name="Shape 202"/>
            <p:cNvSpPr txBox="1"/>
            <p:nvPr/>
          </p:nvSpPr>
          <p:spPr>
            <a:xfrm>
              <a:off x="694300" y="929375"/>
              <a:ext cx="2425199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203" name="Shape 203"/>
            <p:cNvSpPr txBox="1"/>
            <p:nvPr/>
          </p:nvSpPr>
          <p:spPr>
            <a:xfrm>
              <a:off x="2421450" y="2882125"/>
              <a:ext cx="2425199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3006900" y="1354025"/>
              <a:ext cx="2425199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6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2768250" y="1579025"/>
            <a:ext cx="3790350" cy="4741225"/>
            <a:chOff x="2615850" y="740825"/>
            <a:chExt cx="3790350" cy="4741225"/>
          </a:xfrm>
        </p:grpSpPr>
        <p:sp>
          <p:nvSpPr>
            <p:cNvPr id="206" name="Shape 206"/>
            <p:cNvSpPr txBox="1"/>
            <p:nvPr/>
          </p:nvSpPr>
          <p:spPr>
            <a:xfrm>
              <a:off x="3590300" y="3844200"/>
              <a:ext cx="27501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207" name="Shape 207"/>
            <p:cNvSpPr txBox="1"/>
            <p:nvPr/>
          </p:nvSpPr>
          <p:spPr>
            <a:xfrm>
              <a:off x="2615850" y="4757550"/>
              <a:ext cx="27501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208" name="Shape 208"/>
            <p:cNvSpPr txBox="1"/>
            <p:nvPr/>
          </p:nvSpPr>
          <p:spPr>
            <a:xfrm>
              <a:off x="3656100" y="740825"/>
              <a:ext cx="27501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chemeClr val="accent4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</p:grpSp>
      <p:grpSp>
        <p:nvGrpSpPr>
          <p:cNvPr id="209" name="Shape 209"/>
          <p:cNvGrpSpPr/>
          <p:nvPr/>
        </p:nvGrpSpPr>
        <p:grpSpPr>
          <a:xfrm>
            <a:off x="1306175" y="2531875"/>
            <a:ext cx="5897400" cy="3069425"/>
            <a:chOff x="1153775" y="1693675"/>
            <a:chExt cx="5897400" cy="3069425"/>
          </a:xfrm>
        </p:grpSpPr>
        <p:sp>
          <p:nvSpPr>
            <p:cNvPr id="210" name="Shape 210"/>
            <p:cNvSpPr txBox="1"/>
            <p:nvPr/>
          </p:nvSpPr>
          <p:spPr>
            <a:xfrm>
              <a:off x="1153775" y="4038600"/>
              <a:ext cx="26664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211" name="Shape 211"/>
            <p:cNvSpPr txBox="1"/>
            <p:nvPr/>
          </p:nvSpPr>
          <p:spPr>
            <a:xfrm>
              <a:off x="4384775" y="1693675"/>
              <a:ext cx="26664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212" name="Shape 212"/>
            <p:cNvSpPr txBox="1"/>
            <p:nvPr/>
          </p:nvSpPr>
          <p:spPr>
            <a:xfrm>
              <a:off x="1584550" y="2020650"/>
              <a:ext cx="2666400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rgbClr val="FFFF00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</p:grpSp>
      <p:grpSp>
        <p:nvGrpSpPr>
          <p:cNvPr id="213" name="Shape 213"/>
          <p:cNvGrpSpPr/>
          <p:nvPr/>
        </p:nvGrpSpPr>
        <p:grpSpPr>
          <a:xfrm>
            <a:off x="897275" y="1343425"/>
            <a:ext cx="8531649" cy="3420100"/>
            <a:chOff x="744875" y="505225"/>
            <a:chExt cx="8531649" cy="3420100"/>
          </a:xfrm>
        </p:grpSpPr>
        <p:sp>
          <p:nvSpPr>
            <p:cNvPr id="214" name="Shape 214"/>
            <p:cNvSpPr txBox="1"/>
            <p:nvPr/>
          </p:nvSpPr>
          <p:spPr>
            <a:xfrm>
              <a:off x="5489925" y="505225"/>
              <a:ext cx="3786599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rgbClr val="00B0F0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215" name="Shape 215"/>
            <p:cNvSpPr txBox="1"/>
            <p:nvPr/>
          </p:nvSpPr>
          <p:spPr>
            <a:xfrm>
              <a:off x="744875" y="2882125"/>
              <a:ext cx="3786599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rgbClr val="00B0F0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  <p:sp>
          <p:nvSpPr>
            <p:cNvPr id="216" name="Shape 216"/>
            <p:cNvSpPr txBox="1"/>
            <p:nvPr/>
          </p:nvSpPr>
          <p:spPr>
            <a:xfrm>
              <a:off x="3996725" y="3200825"/>
              <a:ext cx="3786599" cy="72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b="1" lang="en-US" sz="3000">
                  <a:solidFill>
                    <a:srgbClr val="00B0F0"/>
                  </a:solidFill>
                  <a:latin typeface="Consolas"/>
                  <a:ea typeface="Consolas"/>
                  <a:cs typeface="Consolas"/>
                  <a:sym typeface="Consolas"/>
                </a:rPr>
                <a:t>step...</a:t>
              </a:r>
            </a:p>
          </p:txBody>
        </p:sp>
      </p:grpSp>
      <p:pic>
        <p:nvPicPr>
          <p:cNvPr descr="cJkKWm1.gif"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675" y="2405062"/>
            <a:ext cx="4762500" cy="2657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Shape 218"/>
          <p:cNvGrpSpPr/>
          <p:nvPr/>
        </p:nvGrpSpPr>
        <p:grpSpPr>
          <a:xfrm>
            <a:off x="1571350" y="1648700"/>
            <a:ext cx="5802874" cy="4590299"/>
            <a:chOff x="1723750" y="962900"/>
            <a:chExt cx="5802874" cy="4590299"/>
          </a:xfrm>
        </p:grpSpPr>
        <p:cxnSp>
          <p:nvCxnSpPr>
            <p:cNvPr id="219" name="Shape 219"/>
            <p:cNvCxnSpPr/>
            <p:nvPr/>
          </p:nvCxnSpPr>
          <p:spPr>
            <a:xfrm>
              <a:off x="1723750" y="962900"/>
              <a:ext cx="5692800" cy="4590299"/>
            </a:xfrm>
            <a:prstGeom prst="straightConnector1">
              <a:avLst/>
            </a:prstGeom>
            <a:noFill/>
            <a:ln cap="flat" cmpd="sng" w="1143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20" name="Shape 220"/>
            <p:cNvCxnSpPr/>
            <p:nvPr/>
          </p:nvCxnSpPr>
          <p:spPr>
            <a:xfrm flipH="1" rot="10800000">
              <a:off x="1861125" y="1238550"/>
              <a:ext cx="5665499" cy="4118399"/>
            </a:xfrm>
            <a:prstGeom prst="straightConnector1">
              <a:avLst/>
            </a:prstGeom>
            <a:noFill/>
            <a:ln cap="flat" cmpd="sng" w="114300">
              <a:solidFill>
                <a:srgbClr val="FF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sp>
        <p:nvSpPr>
          <p:cNvPr id="221" name="Shape 22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Example: Dynamic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>
            <p:ph idx="10" type="dt"/>
          </p:nvPr>
        </p:nvSpPr>
        <p:spPr>
          <a:xfrm>
            <a:off x="457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10/22/2015</a:t>
            </a:r>
          </a:p>
        </p:txBody>
      </p:sp>
      <p:sp>
        <p:nvSpPr>
          <p:cNvPr id="223" name="Shape 223"/>
          <p:cNvSpPr txBox="1"/>
          <p:nvPr>
            <p:ph idx="11" type="ftr"/>
          </p:nvPr>
        </p:nvSpPr>
        <p:spPr>
          <a:xfrm>
            <a:off x="2857500" y="6356350"/>
            <a:ext cx="34290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Program Analysis to Find Vulnerabilities</a:t>
            </a: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6553200" y="6356350"/>
            <a:ext cx="21335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16666"/>
              <a:buFont typeface="Arial"/>
              <a:buNone/>
            </a:pPr>
            <a:r>
              <a:rPr lang="en-US" sz="1200">
                <a:solidFill>
                  <a:srgbClr val="00B0F0"/>
                </a:solidFill>
                <a:latin typeface="Metrophobic"/>
                <a:ea typeface="Metrophobic"/>
                <a:cs typeface="Metrophobic"/>
                <a:sym typeface="Metrophobic"/>
              </a:rPr>
              <a:t>8/45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yberHacker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